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7"/>
  </p:notesMasterIdLst>
  <p:handoutMasterIdLst>
    <p:handoutMasterId r:id="rId28"/>
  </p:handoutMasterIdLst>
  <p:sldIdLst>
    <p:sldId id="256" r:id="rId2"/>
    <p:sldId id="258" r:id="rId3"/>
    <p:sldId id="260" r:id="rId4"/>
    <p:sldId id="263" r:id="rId5"/>
    <p:sldId id="264" r:id="rId6"/>
    <p:sldId id="316" r:id="rId7"/>
    <p:sldId id="265" r:id="rId8"/>
    <p:sldId id="267" r:id="rId9"/>
    <p:sldId id="269" r:id="rId10"/>
    <p:sldId id="274" r:id="rId11"/>
    <p:sldId id="291" r:id="rId12"/>
    <p:sldId id="292" r:id="rId13"/>
    <p:sldId id="273" r:id="rId14"/>
    <p:sldId id="284" r:id="rId15"/>
    <p:sldId id="290" r:id="rId16"/>
    <p:sldId id="298" r:id="rId17"/>
    <p:sldId id="300" r:id="rId18"/>
    <p:sldId id="296" r:id="rId19"/>
    <p:sldId id="301" r:id="rId20"/>
    <p:sldId id="303" r:id="rId21"/>
    <p:sldId id="305" r:id="rId22"/>
    <p:sldId id="310" r:id="rId23"/>
    <p:sldId id="306" r:id="rId24"/>
    <p:sldId id="308" r:id="rId25"/>
    <p:sldId id="312" r:id="rId26"/>
  </p:sldIdLst>
  <p:sldSz cx="9144000" cy="6858000" type="screen4x3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  <a:srgbClr val="FFFF6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ลักษณะ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718" autoAdjust="0"/>
  </p:normalViewPr>
  <p:slideViewPr>
    <p:cSldViewPr>
      <p:cViewPr varScale="1">
        <p:scale>
          <a:sx n="70" d="100"/>
          <a:sy n="70" d="100"/>
        </p:scale>
        <p:origin x="-51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286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85E9F5-A26D-45A9-B1BE-9938838A43AF}" type="datetimeFigureOut">
              <a:rPr lang="th-TH" smtClean="0"/>
              <a:pPr/>
              <a:t>18/02/56</a:t>
            </a:fld>
            <a:endParaRPr lang="th-TH"/>
          </a:p>
        </p:txBody>
      </p:sp>
      <p:sp>
        <p:nvSpPr>
          <p:cNvPr id="4" name="ตัวยึดท้ายกระดา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5" name="ตัวยึดหมายเลขภาพนิ่ง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FFDAF6-6AE3-417A-9344-D66F6FCD36C0}" type="slidenum">
              <a:rPr lang="th-TH" smtClean="0"/>
              <a:pPr/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D6EBDC-FAFF-4D41-A8C4-700ADDBAF411}" type="datetimeFigureOut">
              <a:rPr lang="th-TH" smtClean="0"/>
              <a:pPr/>
              <a:t>18/02/56</a:t>
            </a:fld>
            <a:endParaRPr lang="th-TH"/>
          </a:p>
        </p:txBody>
      </p:sp>
      <p:sp>
        <p:nvSpPr>
          <p:cNvPr id="4" name="ตัวยึดรูปบนภาพนิ่ง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ตัวยึด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589050-055F-4053-A207-A76157C47780}" type="slidenum">
              <a:rPr lang="th-TH" smtClean="0"/>
              <a:pPr/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589050-055F-4053-A207-A76157C47780}" type="slidenum">
              <a:rPr lang="th-TH" smtClean="0"/>
              <a:pPr/>
              <a:t>7</a:t>
            </a:fld>
            <a:endParaRPr lang="th-TH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589050-055F-4053-A207-A76157C47780}" type="slidenum">
              <a:rPr lang="th-TH" smtClean="0"/>
              <a:pPr/>
              <a:t>8</a:t>
            </a:fld>
            <a:endParaRPr lang="th-TH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ชื่อเรื่อง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17" name="ชื่อเรื่องรอง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h-TH" smtClean="0"/>
              <a:t>คลิกเพื่อแก้ไขลักษณะชื่อเรื่องรองต้นแบบ</a:t>
            </a:r>
            <a:endParaRPr kumimoji="0" lang="en-US"/>
          </a:p>
        </p:txBody>
      </p:sp>
      <p:sp>
        <p:nvSpPr>
          <p:cNvPr id="30" name="ตัวยึดวันที่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52932-FDE5-40DE-93A3-836B0C0D5944}" type="datetimeFigureOut">
              <a:rPr lang="th-TH" smtClean="0"/>
              <a:pPr/>
              <a:t>18/02/56</a:t>
            </a:fld>
            <a:endParaRPr lang="th-TH"/>
          </a:p>
        </p:txBody>
      </p:sp>
      <p:sp>
        <p:nvSpPr>
          <p:cNvPr id="19" name="ตัวยึดท้ายกระดา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27" name="ตัวยึดหมายเลขภาพนิ่ง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9956F-3AC5-4FC1-9FA8-EF267789B7C1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52932-FDE5-40DE-93A3-836B0C0D5944}" type="datetimeFigureOut">
              <a:rPr lang="th-TH" smtClean="0"/>
              <a:pPr/>
              <a:t>18/02/56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9956F-3AC5-4FC1-9FA8-EF267789B7C1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52932-FDE5-40DE-93A3-836B0C0D5944}" type="datetimeFigureOut">
              <a:rPr lang="th-TH" smtClean="0"/>
              <a:pPr/>
              <a:t>18/02/56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9956F-3AC5-4FC1-9FA8-EF267789B7C1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52932-FDE5-40DE-93A3-836B0C0D5944}" type="datetimeFigureOut">
              <a:rPr lang="th-TH" smtClean="0"/>
              <a:pPr/>
              <a:t>18/02/56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9956F-3AC5-4FC1-9FA8-EF267789B7C1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52932-FDE5-40DE-93A3-836B0C0D5944}" type="datetimeFigureOut">
              <a:rPr lang="th-TH" smtClean="0"/>
              <a:pPr/>
              <a:t>18/02/56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9956F-3AC5-4FC1-9FA8-EF267789B7C1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52932-FDE5-40DE-93A3-836B0C0D5944}" type="datetimeFigureOut">
              <a:rPr lang="th-TH" smtClean="0"/>
              <a:pPr/>
              <a:t>18/02/56</a:t>
            </a:fld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9956F-3AC5-4FC1-9FA8-EF267789B7C1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เนื้อหา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6" name="ตัวยึดเนื้อหา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7" name="ตัวยึด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52932-FDE5-40DE-93A3-836B0C0D5944}" type="datetimeFigureOut">
              <a:rPr lang="th-TH" smtClean="0"/>
              <a:pPr/>
              <a:t>18/02/56</a:t>
            </a:fld>
            <a:endParaRPr lang="th-TH"/>
          </a:p>
        </p:txBody>
      </p:sp>
      <p:sp>
        <p:nvSpPr>
          <p:cNvPr id="8" name="ตัวยึด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ยึด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9956F-3AC5-4FC1-9FA8-EF267789B7C1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52932-FDE5-40DE-93A3-836B0C0D5944}" type="datetimeFigureOut">
              <a:rPr lang="th-TH" smtClean="0"/>
              <a:pPr/>
              <a:t>18/02/56</a:t>
            </a:fld>
            <a:endParaRPr lang="th-TH"/>
          </a:p>
        </p:txBody>
      </p:sp>
      <p:sp>
        <p:nvSpPr>
          <p:cNvPr id="4" name="ตัวยึด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ยึด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9956F-3AC5-4FC1-9FA8-EF267789B7C1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52932-FDE5-40DE-93A3-836B0C0D5944}" type="datetimeFigureOut">
              <a:rPr lang="th-TH" smtClean="0"/>
              <a:pPr/>
              <a:t>18/02/56</a:t>
            </a:fld>
            <a:endParaRPr lang="th-TH"/>
          </a:p>
        </p:txBody>
      </p:sp>
      <p:sp>
        <p:nvSpPr>
          <p:cNvPr id="3" name="ตัวยึด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9956F-3AC5-4FC1-9FA8-EF267789B7C1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52932-FDE5-40DE-93A3-836B0C0D5944}" type="datetimeFigureOut">
              <a:rPr lang="th-TH" smtClean="0"/>
              <a:pPr/>
              <a:t>18/02/56</a:t>
            </a:fld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9956F-3AC5-4FC1-9FA8-EF267789B7C1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ตัดและมนมุมสี่เหลี่ยมหนึ่งมุม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สามเหลี่ยมมุมฉาก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52932-FDE5-40DE-93A3-836B0C0D5944}" type="datetimeFigureOut">
              <a:rPr lang="th-TH" smtClean="0"/>
              <a:pPr/>
              <a:t>18/02/56</a:t>
            </a:fld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E59956F-3AC5-4FC1-9FA8-EF267789B7C1}" type="slidenum">
              <a:rPr lang="th-TH" smtClean="0"/>
              <a:pPr/>
              <a:t>‹#›</a:t>
            </a:fld>
            <a:endParaRPr lang="th-TH"/>
          </a:p>
        </p:txBody>
      </p:sp>
      <p:sp>
        <p:nvSpPr>
          <p:cNvPr id="3" name="ตัวยึดรูปภาพ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h-TH" smtClean="0"/>
              <a:t>คลิกไอคอนเพื่อเพิ่มรูปภาพ</a:t>
            </a:r>
            <a:endParaRPr kumimoji="0" lang="en-US" dirty="0"/>
          </a:p>
        </p:txBody>
      </p:sp>
      <p:sp>
        <p:nvSpPr>
          <p:cNvPr id="10" name="รูปแบบอิสระ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รูปแบบอิสระ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รูปแบบอิสระ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รูปแบบอิสระ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ตัวยึดชื่อเรื่อง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0" name="ตัวยึดข้อความ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kumimoji="0" lang="th-TH" smtClean="0"/>
              <a:t>ระดับที่สอง</a:t>
            </a:r>
          </a:p>
          <a:p>
            <a:pPr lvl="2" eaLnBrk="1" latinLnBrk="0" hangingPunct="1"/>
            <a:r>
              <a:rPr kumimoji="0" lang="th-TH" smtClean="0"/>
              <a:t>ระดับที่สาม</a:t>
            </a:r>
          </a:p>
          <a:p>
            <a:pPr lvl="3" eaLnBrk="1" latinLnBrk="0" hangingPunct="1"/>
            <a:r>
              <a:rPr kumimoji="0" lang="th-TH" smtClean="0"/>
              <a:t>ระดับที่สี่</a:t>
            </a:r>
          </a:p>
          <a:p>
            <a:pPr lvl="4" eaLnBrk="1" latinLnBrk="0" hangingPunct="1"/>
            <a:r>
              <a:rPr kumimoji="0" lang="th-TH" smtClean="0"/>
              <a:t>ระดับที่ห้า</a:t>
            </a:r>
            <a:endParaRPr kumimoji="0" lang="en-US"/>
          </a:p>
        </p:txBody>
      </p:sp>
      <p:sp>
        <p:nvSpPr>
          <p:cNvPr id="10" name="ตัวยึดวันที่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CF52932-FDE5-40DE-93A3-836B0C0D5944}" type="datetimeFigureOut">
              <a:rPr lang="th-TH" smtClean="0"/>
              <a:pPr/>
              <a:t>18/02/56</a:t>
            </a:fld>
            <a:endParaRPr lang="th-TH"/>
          </a:p>
        </p:txBody>
      </p:sp>
      <p:sp>
        <p:nvSpPr>
          <p:cNvPr id="22" name="ตัวยึดท้ายกระดาษ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18" name="ตัวยึดหมายเลขภาพนิ่ง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E59956F-3AC5-4FC1-9FA8-EF267789B7C1}" type="slidenum">
              <a:rPr lang="th-TH" smtClean="0"/>
              <a:pPr/>
              <a:t>‹#›</a:t>
            </a:fld>
            <a:endParaRPr lang="th-TH"/>
          </a:p>
        </p:txBody>
      </p:sp>
      <p:grpSp>
        <p:nvGrpSpPr>
          <p:cNvPr id="2" name="กลุ่ม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รูปแบบอิสระ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รูปแบบอิสระ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hyperlink" Target="http://www.google.co.th/url?sa=i&amp;rct=j&amp;q=&amp;esrc=s&amp;frm=1&amp;source=images&amp;cd=&amp;cad=rja&amp;docid=Tut02RWp_DfSrM&amp;tbnid=nXSzCHQK0JuL7M:&amp;ved=0CAUQjRw&amp;url=http://www.forrunnersmag.com/webboard/viewtopic.php?topicid=9073&amp;pageno=2&amp;ei=VachUaeZH8HKkgXn54AY&amp;bvm=bv.42553238,d.bmk&amp;psig=AFQjCNFMvM3qxfO-hMsfV9MRdGq9ouMS7Q&amp;ust=1361246328197419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bg2">
                <a:tint val="80000"/>
                <a:satMod val="400000"/>
              </a:schemeClr>
            </a:gs>
            <a:gs pos="25000">
              <a:schemeClr val="bg2">
                <a:tint val="83000"/>
                <a:satMod val="320000"/>
              </a:schemeClr>
            </a:gs>
            <a:gs pos="100000">
              <a:schemeClr val="bg2">
                <a:shade val="15000"/>
                <a:satMod val="32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7772400" cy="1254001"/>
          </a:xfrm>
        </p:spPr>
        <p:txBody>
          <a:bodyPr>
            <a:normAutofit/>
          </a:bodyPr>
          <a:lstStyle/>
          <a:p>
            <a:pPr algn="ctr"/>
            <a:r>
              <a:rPr lang="th-TH" sz="80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การประชุมชี้แจง</a:t>
            </a:r>
            <a:endParaRPr lang="th-TH" sz="8000" b="1" dirty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0" y="1961456"/>
            <a:ext cx="9144000" cy="4896544"/>
          </a:xfrm>
        </p:spPr>
        <p:txBody>
          <a:bodyPr>
            <a:noAutofit/>
          </a:bodyPr>
          <a:lstStyle/>
          <a:p>
            <a:pPr algn="ctr"/>
            <a:r>
              <a:rPr lang="th-TH" sz="4400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การประเมินคุณภาพการศึกษา เพื่อประกันผู้เรียน</a:t>
            </a:r>
          </a:p>
          <a:p>
            <a:pPr algn="ctr"/>
            <a:r>
              <a:rPr lang="th-TH" sz="4400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ชั้นประถมศึกษาปีที่ ๓ ปีการศึกษา ๒๕๕๕</a:t>
            </a:r>
          </a:p>
          <a:p>
            <a:pPr algn="ctr"/>
            <a:endParaRPr lang="th-TH" sz="2400" dirty="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  <a:p>
            <a:pPr algn="ctr"/>
            <a:r>
              <a:rPr lang="th-TH" sz="4400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วันที่ ๑๘ กุมภาพันธ์ ๒๕๕๖ เวลา ๑๔.๓๐ น.</a:t>
            </a:r>
          </a:p>
          <a:p>
            <a:pPr algn="ctr"/>
            <a:r>
              <a:rPr lang="th-TH" sz="4400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ณ ห้องประชุม</a:t>
            </a:r>
            <a:r>
              <a:rPr lang="th-TH" sz="4400" dirty="0" err="1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พุทธโส</a:t>
            </a:r>
            <a:r>
              <a:rPr lang="th-TH" sz="4400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ธร</a:t>
            </a:r>
          </a:p>
          <a:p>
            <a:pPr algn="ctr"/>
            <a:r>
              <a:rPr lang="th-TH" sz="4400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สำนักงานเขตพื้นที่การศึกษาประถมศึกษาฉะเชิงเทรา เขต ๒</a:t>
            </a:r>
            <a:endParaRPr lang="th-TH" sz="4400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Oval 7"/>
          <p:cNvSpPr>
            <a:spLocks noChangeArrowheads="1"/>
          </p:cNvSpPr>
          <p:nvPr/>
        </p:nvSpPr>
        <p:spPr bwMode="auto">
          <a:xfrm>
            <a:off x="2987824" y="188640"/>
            <a:ext cx="3816425" cy="1224136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h-TH"/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3059833" y="338173"/>
            <a:ext cx="4032448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th-TH" sz="6600" b="1" dirty="0" smtClean="0">
                <a:solidFill>
                  <a:schemeClr val="accent2"/>
                </a:solidFill>
                <a:latin typeface="TH SarabunPSK" pitchFamily="34" charset="-34"/>
                <a:cs typeface="TH SarabunPSK" pitchFamily="34" charset="-34"/>
              </a:rPr>
              <a:t>สนามสอบ</a:t>
            </a:r>
            <a:endParaRPr lang="th-TH" sz="6600" b="1" dirty="0">
              <a:solidFill>
                <a:schemeClr val="accent2"/>
              </a:solidFill>
              <a:latin typeface="TH SarabunPSK" pitchFamily="34" charset="-34"/>
              <a:cs typeface="TH SarabunPSK" pitchFamily="34" charset="-34"/>
            </a:endParaRPr>
          </a:p>
          <a:p>
            <a:pPr algn="ctr"/>
            <a:endParaRPr lang="th-TH" sz="4400" b="1" dirty="0">
              <a:solidFill>
                <a:srgbClr val="000046"/>
              </a:solidFill>
              <a:latin typeface="Tahoma" pitchFamily="34" charset="0"/>
              <a:cs typeface="Tahoma" pitchFamily="34" charset="0"/>
            </a:endParaRP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5364163" y="6021388"/>
            <a:ext cx="3529012" cy="647700"/>
            <a:chOff x="2653" y="3249"/>
            <a:chExt cx="2994" cy="884"/>
          </a:xfrm>
        </p:grpSpPr>
        <p:sp>
          <p:nvSpPr>
            <p:cNvPr id="3086" name="Freeform 14"/>
            <p:cNvSpPr>
              <a:spLocks/>
            </p:cNvSpPr>
            <p:nvPr/>
          </p:nvSpPr>
          <p:spPr bwMode="auto">
            <a:xfrm>
              <a:off x="2653" y="3339"/>
              <a:ext cx="2805" cy="794"/>
            </a:xfrm>
            <a:custGeom>
              <a:avLst/>
              <a:gdLst/>
              <a:ahLst/>
              <a:cxnLst>
                <a:cxn ang="0">
                  <a:pos x="0" y="681"/>
                </a:cxn>
                <a:cxn ang="0">
                  <a:pos x="907" y="409"/>
                </a:cxn>
                <a:cxn ang="0">
                  <a:pos x="2495" y="726"/>
                </a:cxn>
                <a:cxn ang="0">
                  <a:pos x="2767" y="0"/>
                </a:cxn>
              </a:cxnLst>
              <a:rect l="0" t="0" r="r" b="b"/>
              <a:pathLst>
                <a:path w="2805" h="794">
                  <a:moveTo>
                    <a:pt x="0" y="681"/>
                  </a:moveTo>
                  <a:cubicBezTo>
                    <a:pt x="245" y="541"/>
                    <a:pt x="491" y="402"/>
                    <a:pt x="907" y="409"/>
                  </a:cubicBezTo>
                  <a:cubicBezTo>
                    <a:pt x="1323" y="416"/>
                    <a:pt x="2185" y="794"/>
                    <a:pt x="2495" y="726"/>
                  </a:cubicBezTo>
                  <a:cubicBezTo>
                    <a:pt x="2805" y="658"/>
                    <a:pt x="2722" y="121"/>
                    <a:pt x="2767" y="0"/>
                  </a:cubicBezTo>
                </a:path>
              </a:pathLst>
            </a:custGeom>
            <a:noFill/>
            <a:ln w="19050" cmpd="sng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h-TH"/>
            </a:p>
          </p:txBody>
        </p:sp>
        <p:sp>
          <p:nvSpPr>
            <p:cNvPr id="3087" name="Freeform 15"/>
            <p:cNvSpPr>
              <a:spLocks/>
            </p:cNvSpPr>
            <p:nvPr/>
          </p:nvSpPr>
          <p:spPr bwMode="auto">
            <a:xfrm>
              <a:off x="2751" y="3294"/>
              <a:ext cx="2805" cy="794"/>
            </a:xfrm>
            <a:custGeom>
              <a:avLst/>
              <a:gdLst/>
              <a:ahLst/>
              <a:cxnLst>
                <a:cxn ang="0">
                  <a:pos x="0" y="681"/>
                </a:cxn>
                <a:cxn ang="0">
                  <a:pos x="907" y="409"/>
                </a:cxn>
                <a:cxn ang="0">
                  <a:pos x="2495" y="726"/>
                </a:cxn>
                <a:cxn ang="0">
                  <a:pos x="2767" y="0"/>
                </a:cxn>
              </a:cxnLst>
              <a:rect l="0" t="0" r="r" b="b"/>
              <a:pathLst>
                <a:path w="2805" h="794">
                  <a:moveTo>
                    <a:pt x="0" y="681"/>
                  </a:moveTo>
                  <a:cubicBezTo>
                    <a:pt x="245" y="541"/>
                    <a:pt x="491" y="402"/>
                    <a:pt x="907" y="409"/>
                  </a:cubicBezTo>
                  <a:cubicBezTo>
                    <a:pt x="1323" y="416"/>
                    <a:pt x="2185" y="794"/>
                    <a:pt x="2495" y="726"/>
                  </a:cubicBezTo>
                  <a:cubicBezTo>
                    <a:pt x="2805" y="658"/>
                    <a:pt x="2722" y="121"/>
                    <a:pt x="2767" y="0"/>
                  </a:cubicBezTo>
                </a:path>
              </a:pathLst>
            </a:custGeom>
            <a:noFill/>
            <a:ln w="19050" cmpd="sng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h-TH"/>
            </a:p>
          </p:txBody>
        </p:sp>
        <p:sp>
          <p:nvSpPr>
            <p:cNvPr id="3088" name="Freeform 16"/>
            <p:cNvSpPr>
              <a:spLocks/>
            </p:cNvSpPr>
            <p:nvPr/>
          </p:nvSpPr>
          <p:spPr bwMode="auto">
            <a:xfrm>
              <a:off x="2842" y="3249"/>
              <a:ext cx="2805" cy="794"/>
            </a:xfrm>
            <a:custGeom>
              <a:avLst/>
              <a:gdLst/>
              <a:ahLst/>
              <a:cxnLst>
                <a:cxn ang="0">
                  <a:pos x="0" y="681"/>
                </a:cxn>
                <a:cxn ang="0">
                  <a:pos x="907" y="409"/>
                </a:cxn>
                <a:cxn ang="0">
                  <a:pos x="2495" y="726"/>
                </a:cxn>
                <a:cxn ang="0">
                  <a:pos x="2767" y="0"/>
                </a:cxn>
              </a:cxnLst>
              <a:rect l="0" t="0" r="r" b="b"/>
              <a:pathLst>
                <a:path w="2805" h="794">
                  <a:moveTo>
                    <a:pt x="0" y="681"/>
                  </a:moveTo>
                  <a:cubicBezTo>
                    <a:pt x="245" y="541"/>
                    <a:pt x="491" y="402"/>
                    <a:pt x="907" y="409"/>
                  </a:cubicBezTo>
                  <a:cubicBezTo>
                    <a:pt x="1323" y="416"/>
                    <a:pt x="2185" y="794"/>
                    <a:pt x="2495" y="726"/>
                  </a:cubicBezTo>
                  <a:cubicBezTo>
                    <a:pt x="2805" y="658"/>
                    <a:pt x="2722" y="121"/>
                    <a:pt x="2767" y="0"/>
                  </a:cubicBezTo>
                </a:path>
              </a:pathLst>
            </a:custGeom>
            <a:noFill/>
            <a:ln w="19050" cmpd="sng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h-TH"/>
            </a:p>
          </p:txBody>
        </p:sp>
      </p:grpSp>
      <p:sp>
        <p:nvSpPr>
          <p:cNvPr id="3090" name="AutoShape 18"/>
          <p:cNvSpPr>
            <a:spLocks noChangeArrowheads="1"/>
          </p:cNvSpPr>
          <p:nvPr/>
        </p:nvSpPr>
        <p:spPr bwMode="auto">
          <a:xfrm>
            <a:off x="23813" y="26988"/>
            <a:ext cx="9085262" cy="6786562"/>
          </a:xfrm>
          <a:prstGeom prst="roundRect">
            <a:avLst>
              <a:gd name="adj" fmla="val 7176"/>
            </a:avLst>
          </a:prstGeom>
          <a:noFill/>
          <a:ln w="57150" cmpd="thinThick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h-TH"/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467544" y="1700808"/>
            <a:ext cx="867645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spcBef>
                <a:spcPct val="50000"/>
              </a:spcBef>
            </a:pPr>
            <a:r>
              <a:rPr lang="th-TH" sz="32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       แต่งตั้งทุกโรงเรียนเป็นสนามสอบ จำนวน ๑๕๘ สนามสอบ</a:t>
            </a:r>
          </a:p>
          <a:p>
            <a:pPr marL="742950" indent="-742950">
              <a:buFont typeface="Arial" pitchFamily="34" charset="0"/>
              <a:buChar char="•"/>
            </a:pPr>
            <a:r>
              <a:rPr lang="th-TH" sz="32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สังกัด </a:t>
            </a:r>
            <a:r>
              <a:rPr lang="th-TH" sz="3200" b="1" dirty="0" err="1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สพฐ.</a:t>
            </a:r>
            <a:r>
              <a:rPr lang="th-TH" sz="32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๑๕๖ โรงเรียน </a:t>
            </a:r>
            <a:endParaRPr lang="th-TH" sz="3200" b="1" dirty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  <a:p>
            <a:pPr marL="742950" indent="-742950">
              <a:buFont typeface="Arial" pitchFamily="34" charset="0"/>
              <a:buChar char="•"/>
            </a:pPr>
            <a:r>
              <a:rPr lang="th-TH" sz="32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สังกัดกองบัญชาการตำรวจตระเวนชายแดน ๒ โรงเรียน</a:t>
            </a:r>
          </a:p>
          <a:p>
            <a:pPr marL="742950" indent="-742950"/>
            <a:r>
              <a:rPr lang="th-TH" sz="32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โดยมี ผู้อำนวยการโรงเรียน  เป็นประธานสนามสอบ</a:t>
            </a:r>
            <a:endParaRPr lang="th-TH" sz="800" b="1" dirty="0" smtClean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  <a:p>
            <a:pPr marL="742950" indent="-742950"/>
            <a:endParaRPr lang="th-TH" sz="800" b="1" dirty="0" smtClean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  <a:p>
            <a:pPr marL="742950" indent="-742950"/>
            <a:r>
              <a:rPr lang="th-TH" sz="3200" b="1" dirty="0">
                <a:solidFill>
                  <a:schemeClr val="bg1"/>
                </a:solidFill>
              </a:rPr>
              <a:t> </a:t>
            </a:r>
            <a:r>
              <a:rPr lang="th-TH" sz="3200" b="1" dirty="0" smtClean="0">
                <a:solidFill>
                  <a:schemeClr val="bg1"/>
                </a:solidFill>
              </a:rPr>
              <a:t>        </a:t>
            </a:r>
            <a:r>
              <a:rPr lang="th-TH" sz="3200" b="1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มีหน้าที่  </a:t>
            </a:r>
          </a:p>
          <a:p>
            <a:pPr marL="742950" indent="-742950">
              <a:buFont typeface="Wingdings" pitchFamily="2" charset="2"/>
              <a:buChar char="Ø"/>
            </a:pPr>
            <a:r>
              <a:rPr lang="th-TH" sz="3200" dirty="0" smtClean="0"/>
              <a:t>รับ – ส่ง</a:t>
            </a:r>
            <a:r>
              <a:rPr lang="th-TH" sz="3200" dirty="0"/>
              <a:t>แบบทดสอบ กระดาษคำตอบ และ</a:t>
            </a:r>
            <a:r>
              <a:rPr lang="th-TH" sz="3200" dirty="0" smtClean="0"/>
              <a:t>เอกสารประกอบการสอบ ระหว่างสนามสอบกับศูนย์</a:t>
            </a:r>
            <a:r>
              <a:rPr lang="th-TH" sz="3200" dirty="0"/>
              <a:t>ประสานการ</a:t>
            </a:r>
            <a:r>
              <a:rPr lang="th-TH" sz="3200" dirty="0" smtClean="0"/>
              <a:t>สอบ</a:t>
            </a:r>
          </a:p>
          <a:p>
            <a:pPr>
              <a:buFont typeface="Wingdings" pitchFamily="2" charset="2"/>
              <a:buChar char="Ø"/>
            </a:pPr>
            <a:r>
              <a:rPr lang="th-TH" sz="3200" dirty="0"/>
              <a:t> </a:t>
            </a:r>
            <a:r>
              <a:rPr lang="th-TH" sz="3200" dirty="0" smtClean="0"/>
              <a:t>   กำกับ </a:t>
            </a:r>
            <a:r>
              <a:rPr lang="th-TH" sz="3200" dirty="0"/>
              <a:t>ตรวจสอบ ให้การดำเนินการสอบทุกขั้นตอนของสนาม</a:t>
            </a:r>
            <a:r>
              <a:rPr lang="th-TH" sz="3200" dirty="0" smtClean="0"/>
              <a:t>สอบเป็นไปด้วย</a:t>
            </a:r>
            <a:r>
              <a:rPr lang="th-TH" sz="3200" dirty="0"/>
              <a:t>ความ</a:t>
            </a:r>
            <a:r>
              <a:rPr lang="th-TH" sz="3200" dirty="0" smtClean="0"/>
              <a:t>เรียบร้อย บริสุทธิ์ </a:t>
            </a:r>
            <a:r>
              <a:rPr lang="th-TH" sz="3200" dirty="0"/>
              <a:t>และไม่มีการทุจริตเกิดขึ้นในสนามสอบ</a:t>
            </a:r>
            <a:endParaRPr lang="en-US" sz="3200" dirty="0"/>
          </a:p>
          <a:p>
            <a:pPr marL="742950" indent="-742950"/>
            <a:endParaRPr lang="th-TH" sz="3200" dirty="0" smtClean="0"/>
          </a:p>
          <a:p>
            <a:pPr marL="742950" indent="-742950"/>
            <a:endParaRPr lang="th-TH" sz="3200" b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7772400" cy="1074424"/>
          </a:xfrm>
        </p:spPr>
        <p:txBody>
          <a:bodyPr/>
          <a:lstStyle/>
          <a:p>
            <a:pPr algn="ctr"/>
            <a:r>
              <a:rPr lang="th-TH" dirty="0" smtClean="0">
                <a:effectLst/>
              </a:rPr>
              <a:t>การจัดห้องสอบ</a:t>
            </a:r>
            <a:endParaRPr lang="th-TH" dirty="0">
              <a:effectLst/>
            </a:endParaRPr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323528" y="1556792"/>
            <a:ext cx="8424936" cy="230180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 การจัดห้องสอบ ให้จัดห้องสอบมีที่นั่งสอบไม่เกิน ๓๕ คน ต่อห้อง </a:t>
            </a:r>
          </a:p>
          <a:p>
            <a:pPr>
              <a:buFont typeface="Wingdings" pitchFamily="2" charset="2"/>
              <a:buChar char="Ø"/>
            </a:pP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 ในกรณีที่โรงเรียนมีห้องเรียนห้องเดียวและมีนักเรียนเกิน ๓๕ คน แต่ไม่เกิน       </a:t>
            </a:r>
          </a:p>
          <a:p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๔๐  คน อาจจัดห้องสอบเป็นห้องเดียวกันได้ แต่ควรจัดโต๊ะให้มีระยะห่างกันพอสมควร</a:t>
            </a:r>
            <a:r>
              <a:rPr lang="en-US" sz="2800" b="1" dirty="0" smtClean="0">
                <a:latin typeface="TH SarabunPSK" pitchFamily="34" charset="-34"/>
                <a:cs typeface="TH SarabunPSK" pitchFamily="34" charset="-34"/>
              </a:rPr>
              <a:t>  </a:t>
            </a: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และไม่ควรจัดโต๊ะให้อยู่นอกห้องสอบ</a:t>
            </a:r>
            <a:r>
              <a:rPr lang="en-US" sz="2800" b="1" dirty="0" smtClean="0">
                <a:latin typeface="TH SarabunPSK" pitchFamily="34" charset="-34"/>
                <a:cs typeface="TH SarabunPSK" pitchFamily="34" charset="-34"/>
              </a:rPr>
              <a:t>  </a:t>
            </a: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กรณีจำนวนผู้เข้าสอบเกิน</a:t>
            </a:r>
            <a:r>
              <a:rPr lang="en-US" sz="2800" b="1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๔๐</a:t>
            </a:r>
            <a:r>
              <a:rPr lang="en-US" sz="2800" b="1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คน ให้จัด      ห้องสอบเพิ่ม  </a:t>
            </a:r>
          </a:p>
          <a:p>
            <a:pPr>
              <a:buFont typeface="Wingdings" pitchFamily="2" charset="2"/>
              <a:buChar char="Ø"/>
            </a:pP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 ประกาศรายชื่อนักเรียนและแผนผังที่นั่งสอบติดที่หน้าห้องสอบทุกห้อง           พร้อมข้อมูลรายละเอียดของนักเรียนแต่ละคนที่ต้องระบายในกระดาษคำตอบ  เช่น   รหัสโรงเรียน รหัสประจำตัวประชาชนของนักเรียน 13  หลัก  จัดเตรียมดินสอ </a:t>
            </a:r>
            <a:r>
              <a:rPr lang="en-US" sz="2800" b="1" dirty="0" smtClean="0">
                <a:latin typeface="TH SarabunPSK" pitchFamily="34" charset="-34"/>
                <a:cs typeface="TH SarabunPSK" pitchFamily="34" charset="-34"/>
              </a:rPr>
              <a:t>2B</a:t>
            </a: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   และยางลบให้นักเรียน  หรือกำชับนักเรียนให้เตรียมติดตัวมาในวันสอบ</a:t>
            </a:r>
            <a:endParaRPr lang="th-TH" sz="2800" b="1" dirty="0">
              <a:latin typeface="TH SarabunPSK" pitchFamily="34" charset="-34"/>
              <a:cs typeface="TH SarabunPSK" pitchFamily="34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7772400" cy="858400"/>
          </a:xfrm>
        </p:spPr>
        <p:txBody>
          <a:bodyPr/>
          <a:lstStyle/>
          <a:p>
            <a:pPr algn="ctr"/>
            <a:r>
              <a:rPr lang="th-TH" dirty="0" smtClean="0">
                <a:solidFill>
                  <a:srgbClr val="FFC000"/>
                </a:solidFill>
                <a:latin typeface="TH SarabunPSK" pitchFamily="34" charset="-34"/>
                <a:cs typeface="TH SarabunPSK" pitchFamily="34" charset="-34"/>
              </a:rPr>
              <a:t>กรณีไม่มีเลขประจำตัวประชาชน</a:t>
            </a:r>
            <a:endParaRPr lang="th-TH" dirty="0">
              <a:solidFill>
                <a:srgbClr val="FFC0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323528" y="1340768"/>
            <a:ext cx="8424936" cy="2517824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เลขประจำตัวประชาชน มีจำนวน ๑๓ หลัก ให้ใส่ตามที่กำหนดอยู่ในบัตรประจำตัวประชาชน หรือทะเบียนบ้านของนักเรียนเอง การลงรหัสเลขที่บัตรประชาชนของนักเรียนจะเป็นข้อมูลที่สำคัญอย่างยิ่งสามารถสืบค้นข้อมูลย้อนกลับมาดูภายหลังได้ </a:t>
            </a:r>
          </a:p>
          <a:p>
            <a:pPr>
              <a:buFont typeface="Wingdings" pitchFamily="2" charset="2"/>
              <a:buChar char="Ø"/>
            </a:pP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 สำหรับ </a:t>
            </a:r>
            <a:r>
              <a:rPr lang="th-TH" sz="2800" b="1" u="sng" dirty="0" smtClean="0">
                <a:latin typeface="TH SarabunPSK" pitchFamily="34" charset="-34"/>
                <a:cs typeface="TH SarabunPSK" pitchFamily="34" charset="-34"/>
              </a:rPr>
              <a:t>นักเรียนที่ไม่มีเลขประจำตัวประชาชน ให้ใช้รหัสโรงเรียน ๑๐ หลักแรก   ตามด้วยลำดับนักเรียนที่ไม่มีเลขประจำตัวประชาชน ๓ หลัก เริ่มที่ ๐๐๑</a:t>
            </a:r>
            <a:r>
              <a:rPr lang="en-US" sz="2800" b="1" u="sng" dirty="0" smtClean="0">
                <a:latin typeface="TH SarabunPSK" pitchFamily="34" charset="-34"/>
                <a:cs typeface="TH SarabunPSK" pitchFamily="34" charset="-34"/>
              </a:rPr>
              <a:t>, </a:t>
            </a:r>
            <a:r>
              <a:rPr lang="th-TH" sz="2800" b="1" u="sng" dirty="0" smtClean="0">
                <a:latin typeface="TH SarabunPSK" pitchFamily="34" charset="-34"/>
                <a:cs typeface="TH SarabunPSK" pitchFamily="34" charset="-34"/>
              </a:rPr>
              <a:t>๐๐๒</a:t>
            </a:r>
            <a:r>
              <a:rPr lang="en-US" sz="2800" b="1" u="sng" dirty="0" smtClean="0">
                <a:latin typeface="TH SarabunPSK" pitchFamily="34" charset="-34"/>
                <a:cs typeface="TH SarabunPSK" pitchFamily="34" charset="-34"/>
              </a:rPr>
              <a:t>, … </a:t>
            </a:r>
            <a:r>
              <a:rPr lang="th-TH" sz="2800" b="1" u="sng" dirty="0" smtClean="0">
                <a:latin typeface="TH SarabunPSK" pitchFamily="34" charset="-34"/>
                <a:cs typeface="TH SarabunPSK" pitchFamily="34" charset="-34"/>
              </a:rPr>
              <a:t>  รวมเป็น ๑๓ หลัก</a:t>
            </a:r>
            <a:endParaRPr lang="en-US" sz="2800" b="1" dirty="0" smtClean="0">
              <a:latin typeface="TH SarabunPSK" pitchFamily="34" charset="-34"/>
              <a:cs typeface="TH SarabunPSK" pitchFamily="34" charset="-34"/>
            </a:endParaRPr>
          </a:p>
          <a:p>
            <a:r>
              <a:rPr lang="th-TH" sz="2800" dirty="0" smtClean="0">
                <a:latin typeface="TH SarabunPSK" pitchFamily="34" charset="-34"/>
                <a:cs typeface="TH SarabunPSK" pitchFamily="34" charset="-34"/>
              </a:rPr>
              <a:t>                            </a:t>
            </a:r>
            <a:r>
              <a:rPr lang="th-TH" sz="3200" b="1" u="sng" dirty="0" smtClean="0">
                <a:solidFill>
                  <a:srgbClr val="FFC000"/>
                </a:solidFill>
                <a:latin typeface="TH SarabunPSK" pitchFamily="34" charset="-34"/>
                <a:cs typeface="TH SarabunPSK" pitchFamily="34" charset="-34"/>
              </a:rPr>
              <a:t>ตัวอย่าง</a:t>
            </a: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 นักเรียนโรงเรียนบ้านทุ่งส่าย </a:t>
            </a:r>
          </a:p>
          <a:p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             มีนักเรียนที่ไม่มีเลขประจำตัวประชาชน ๒ คน</a:t>
            </a:r>
          </a:p>
          <a:p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      รหัสโรงเรียนบ้านทุ่งส่าย  ๑๐๒๔๐๗๐๒๙๙  </a:t>
            </a:r>
          </a:p>
          <a:p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                 คนที่ ๑   เลขประจำตัวประชาชน    ๑๐๒๔๐๗๐๒๙๙ </a:t>
            </a:r>
            <a:r>
              <a:rPr lang="th-TH" sz="2800" b="1" dirty="0" smtClean="0">
                <a:solidFill>
                  <a:srgbClr val="FFC000"/>
                </a:solidFill>
                <a:latin typeface="TH SarabunPSK" pitchFamily="34" charset="-34"/>
                <a:cs typeface="TH SarabunPSK" pitchFamily="34" charset="-34"/>
              </a:rPr>
              <a:t>๐๐๑</a:t>
            </a:r>
            <a:r>
              <a:rPr lang="th-TH" sz="28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</a:t>
            </a:r>
          </a:p>
          <a:p>
            <a:r>
              <a:rPr lang="th-TH" sz="28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	     </a:t>
            </a: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คนที่ ๒   เลขประจำตัวประชาชน    ๑๐๒๔๐๗๐๒๙๙ </a:t>
            </a:r>
            <a:r>
              <a:rPr lang="th-TH" sz="2800" b="1" dirty="0" smtClean="0">
                <a:solidFill>
                  <a:srgbClr val="FFC000"/>
                </a:solidFill>
                <a:latin typeface="TH SarabunPSK" pitchFamily="34" charset="-34"/>
                <a:cs typeface="TH SarabunPSK" pitchFamily="34" charset="-34"/>
              </a:rPr>
              <a:t>๐๐๒ </a:t>
            </a:r>
            <a:endParaRPr lang="th-TH" sz="2800" b="1" dirty="0">
              <a:solidFill>
                <a:srgbClr val="FFC000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Oval 7"/>
          <p:cNvSpPr>
            <a:spLocks noChangeArrowheads="1"/>
          </p:cNvSpPr>
          <p:nvPr/>
        </p:nvSpPr>
        <p:spPr bwMode="auto">
          <a:xfrm>
            <a:off x="1476374" y="188641"/>
            <a:ext cx="6768033" cy="122413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h-TH"/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1331640" y="338173"/>
            <a:ext cx="7129239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th-TH" sz="6600" b="1" dirty="0" smtClean="0">
                <a:solidFill>
                  <a:schemeClr val="accent2"/>
                </a:solidFill>
                <a:latin typeface="TH SarabunPSK" pitchFamily="34" charset="-34"/>
                <a:cs typeface="TH SarabunPSK" pitchFamily="34" charset="-34"/>
              </a:rPr>
              <a:t>กรรมการกำกับห้องสอบ</a:t>
            </a:r>
            <a:endParaRPr lang="th-TH" sz="6600" b="1" dirty="0">
              <a:solidFill>
                <a:schemeClr val="accent2"/>
              </a:solidFill>
              <a:latin typeface="TH SarabunPSK" pitchFamily="34" charset="-34"/>
              <a:cs typeface="TH SarabunPSK" pitchFamily="34" charset="-34"/>
            </a:endParaRPr>
          </a:p>
          <a:p>
            <a:pPr algn="ctr"/>
            <a:endParaRPr lang="th-TH" sz="4400" b="1" dirty="0">
              <a:solidFill>
                <a:srgbClr val="000046"/>
              </a:solidFill>
              <a:latin typeface="Tahoma" pitchFamily="34" charset="0"/>
              <a:cs typeface="Tahoma" pitchFamily="34" charset="0"/>
            </a:endParaRP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5364163" y="6021388"/>
            <a:ext cx="3529012" cy="647700"/>
            <a:chOff x="2653" y="3249"/>
            <a:chExt cx="2994" cy="884"/>
          </a:xfrm>
        </p:grpSpPr>
        <p:sp>
          <p:nvSpPr>
            <p:cNvPr id="3086" name="Freeform 14"/>
            <p:cNvSpPr>
              <a:spLocks/>
            </p:cNvSpPr>
            <p:nvPr/>
          </p:nvSpPr>
          <p:spPr bwMode="auto">
            <a:xfrm>
              <a:off x="2653" y="3339"/>
              <a:ext cx="2805" cy="794"/>
            </a:xfrm>
            <a:custGeom>
              <a:avLst/>
              <a:gdLst/>
              <a:ahLst/>
              <a:cxnLst>
                <a:cxn ang="0">
                  <a:pos x="0" y="681"/>
                </a:cxn>
                <a:cxn ang="0">
                  <a:pos x="907" y="409"/>
                </a:cxn>
                <a:cxn ang="0">
                  <a:pos x="2495" y="726"/>
                </a:cxn>
                <a:cxn ang="0">
                  <a:pos x="2767" y="0"/>
                </a:cxn>
              </a:cxnLst>
              <a:rect l="0" t="0" r="r" b="b"/>
              <a:pathLst>
                <a:path w="2805" h="794">
                  <a:moveTo>
                    <a:pt x="0" y="681"/>
                  </a:moveTo>
                  <a:cubicBezTo>
                    <a:pt x="245" y="541"/>
                    <a:pt x="491" y="402"/>
                    <a:pt x="907" y="409"/>
                  </a:cubicBezTo>
                  <a:cubicBezTo>
                    <a:pt x="1323" y="416"/>
                    <a:pt x="2185" y="794"/>
                    <a:pt x="2495" y="726"/>
                  </a:cubicBezTo>
                  <a:cubicBezTo>
                    <a:pt x="2805" y="658"/>
                    <a:pt x="2722" y="121"/>
                    <a:pt x="2767" y="0"/>
                  </a:cubicBezTo>
                </a:path>
              </a:pathLst>
            </a:custGeom>
            <a:noFill/>
            <a:ln w="19050" cmpd="sng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h-TH"/>
            </a:p>
          </p:txBody>
        </p:sp>
        <p:sp>
          <p:nvSpPr>
            <p:cNvPr id="3087" name="Freeform 15"/>
            <p:cNvSpPr>
              <a:spLocks/>
            </p:cNvSpPr>
            <p:nvPr/>
          </p:nvSpPr>
          <p:spPr bwMode="auto">
            <a:xfrm>
              <a:off x="2751" y="3294"/>
              <a:ext cx="2805" cy="794"/>
            </a:xfrm>
            <a:custGeom>
              <a:avLst/>
              <a:gdLst/>
              <a:ahLst/>
              <a:cxnLst>
                <a:cxn ang="0">
                  <a:pos x="0" y="681"/>
                </a:cxn>
                <a:cxn ang="0">
                  <a:pos x="907" y="409"/>
                </a:cxn>
                <a:cxn ang="0">
                  <a:pos x="2495" y="726"/>
                </a:cxn>
                <a:cxn ang="0">
                  <a:pos x="2767" y="0"/>
                </a:cxn>
              </a:cxnLst>
              <a:rect l="0" t="0" r="r" b="b"/>
              <a:pathLst>
                <a:path w="2805" h="794">
                  <a:moveTo>
                    <a:pt x="0" y="681"/>
                  </a:moveTo>
                  <a:cubicBezTo>
                    <a:pt x="245" y="541"/>
                    <a:pt x="491" y="402"/>
                    <a:pt x="907" y="409"/>
                  </a:cubicBezTo>
                  <a:cubicBezTo>
                    <a:pt x="1323" y="416"/>
                    <a:pt x="2185" y="794"/>
                    <a:pt x="2495" y="726"/>
                  </a:cubicBezTo>
                  <a:cubicBezTo>
                    <a:pt x="2805" y="658"/>
                    <a:pt x="2722" y="121"/>
                    <a:pt x="2767" y="0"/>
                  </a:cubicBezTo>
                </a:path>
              </a:pathLst>
            </a:custGeom>
            <a:noFill/>
            <a:ln w="19050" cmpd="sng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h-TH"/>
            </a:p>
          </p:txBody>
        </p:sp>
        <p:sp>
          <p:nvSpPr>
            <p:cNvPr id="3088" name="Freeform 16"/>
            <p:cNvSpPr>
              <a:spLocks/>
            </p:cNvSpPr>
            <p:nvPr/>
          </p:nvSpPr>
          <p:spPr bwMode="auto">
            <a:xfrm>
              <a:off x="2842" y="3249"/>
              <a:ext cx="2805" cy="794"/>
            </a:xfrm>
            <a:custGeom>
              <a:avLst/>
              <a:gdLst/>
              <a:ahLst/>
              <a:cxnLst>
                <a:cxn ang="0">
                  <a:pos x="0" y="681"/>
                </a:cxn>
                <a:cxn ang="0">
                  <a:pos x="907" y="409"/>
                </a:cxn>
                <a:cxn ang="0">
                  <a:pos x="2495" y="726"/>
                </a:cxn>
                <a:cxn ang="0">
                  <a:pos x="2767" y="0"/>
                </a:cxn>
              </a:cxnLst>
              <a:rect l="0" t="0" r="r" b="b"/>
              <a:pathLst>
                <a:path w="2805" h="794">
                  <a:moveTo>
                    <a:pt x="0" y="681"/>
                  </a:moveTo>
                  <a:cubicBezTo>
                    <a:pt x="245" y="541"/>
                    <a:pt x="491" y="402"/>
                    <a:pt x="907" y="409"/>
                  </a:cubicBezTo>
                  <a:cubicBezTo>
                    <a:pt x="1323" y="416"/>
                    <a:pt x="2185" y="794"/>
                    <a:pt x="2495" y="726"/>
                  </a:cubicBezTo>
                  <a:cubicBezTo>
                    <a:pt x="2805" y="658"/>
                    <a:pt x="2722" y="121"/>
                    <a:pt x="2767" y="0"/>
                  </a:cubicBezTo>
                </a:path>
              </a:pathLst>
            </a:custGeom>
            <a:noFill/>
            <a:ln w="19050" cmpd="sng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h-TH"/>
            </a:p>
          </p:txBody>
        </p:sp>
      </p:grpSp>
      <p:sp>
        <p:nvSpPr>
          <p:cNvPr id="3090" name="AutoShape 18"/>
          <p:cNvSpPr>
            <a:spLocks noChangeArrowheads="1"/>
          </p:cNvSpPr>
          <p:nvPr/>
        </p:nvSpPr>
        <p:spPr bwMode="auto">
          <a:xfrm>
            <a:off x="23813" y="26988"/>
            <a:ext cx="9085262" cy="6786562"/>
          </a:xfrm>
          <a:prstGeom prst="roundRect">
            <a:avLst>
              <a:gd name="adj" fmla="val 7176"/>
            </a:avLst>
          </a:prstGeom>
          <a:noFill/>
          <a:ln w="57150" cmpd="thinThick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h-TH"/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251520" y="2060848"/>
            <a:ext cx="871296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spcBef>
                <a:spcPct val="50000"/>
              </a:spcBef>
              <a:buFont typeface="Wingdings" pitchFamily="2" charset="2"/>
              <a:buChar char="v"/>
            </a:pP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กรรมการกำกับห้องสอบ  ๒ คน </a:t>
            </a:r>
            <a:r>
              <a:rPr lang="en-US" sz="3200" b="1" dirty="0" smtClean="0">
                <a:latin typeface="TH SarabunPSK" pitchFamily="34" charset="-34"/>
                <a:cs typeface="TH SarabunPSK" pitchFamily="34" charset="-34"/>
              </a:rPr>
              <a:t>: </a:t>
            </a: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ห้อง</a:t>
            </a:r>
          </a:p>
          <a:p>
            <a:pPr marL="742950" indent="-742950"/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	เป็นครูต่างโรงเรียน ไม่ใช่ครูในโรงเรียนที่เป็นสนามสอบ</a:t>
            </a:r>
          </a:p>
          <a:p>
            <a:pPr marL="742950" indent="-742950"/>
            <a:r>
              <a:rPr lang="th-TH" sz="32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	</a:t>
            </a:r>
            <a:r>
              <a:rPr lang="th-TH" sz="32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มีหน้าที่  </a:t>
            </a:r>
          </a:p>
          <a:p>
            <a:pPr marL="742950" indent="-742950">
              <a:buFont typeface="Wingdings" pitchFamily="2" charset="2"/>
              <a:buChar char="v"/>
            </a:pP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ดำเนินการจัดสอบตามแนวปฏิบัติการจัดสอบ </a:t>
            </a:r>
          </a:p>
          <a:p>
            <a:pPr marL="742950" indent="-742950">
              <a:buFont typeface="Wingdings" pitchFamily="2" charset="2"/>
              <a:buChar char="v"/>
            </a:pP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กำกับการสอบตามระเบียบกระทรวงศึกษาธิการว่าด้วยการปฏิบัติ</a:t>
            </a:r>
          </a:p>
          <a:p>
            <a:pPr marL="742950" indent="-742950"/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	ของผู้กำกับการสอบ พ.ศ.๒๕๔๘ อย่างเคร่งครัด</a:t>
            </a:r>
          </a:p>
          <a:p>
            <a:pPr marL="742950" indent="-742950">
              <a:buFont typeface="Wingdings" pitchFamily="2" charset="2"/>
              <a:buChar char="v"/>
            </a:pP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หากมีปัญหาในขั้นตอนใด ให้แจ้งประธานสนามสอบเพื่อตัดสินใจแก้ปัญหาในทันที</a:t>
            </a:r>
          </a:p>
          <a:p>
            <a:pPr marL="742950" indent="-742950">
              <a:buFont typeface="Arial" pitchFamily="34" charset="0"/>
              <a:buChar char="•"/>
            </a:pPr>
            <a:endParaRPr lang="th-TH" sz="3200" b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533400" y="332656"/>
            <a:ext cx="7851648" cy="864096"/>
          </a:xfrm>
        </p:spPr>
        <p:txBody>
          <a:bodyPr>
            <a:normAutofit/>
          </a:bodyPr>
          <a:lstStyle/>
          <a:p>
            <a:pPr algn="ctr"/>
            <a:r>
              <a:rPr lang="th-TH" dirty="0" smtClean="0">
                <a:solidFill>
                  <a:srgbClr val="FFFF00"/>
                </a:solidFill>
              </a:rPr>
              <a:t>ตารางสอบ</a:t>
            </a:r>
            <a:endParaRPr lang="th-TH" dirty="0">
              <a:solidFill>
                <a:srgbClr val="FFFF00"/>
              </a:solidFill>
            </a:endParaRPr>
          </a:p>
        </p:txBody>
      </p:sp>
      <p:graphicFrame>
        <p:nvGraphicFramePr>
          <p:cNvPr id="4" name="ตาราง 3"/>
          <p:cNvGraphicFramePr>
            <a:graphicFrameLocks noGrp="1"/>
          </p:cNvGraphicFramePr>
          <p:nvPr/>
        </p:nvGraphicFramePr>
        <p:xfrm>
          <a:off x="395537" y="1484784"/>
          <a:ext cx="8352928" cy="1813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0636"/>
                <a:gridCol w="1642029"/>
                <a:gridCol w="785318"/>
                <a:gridCol w="1693835"/>
                <a:gridCol w="733512"/>
                <a:gridCol w="1927598"/>
              </a:tblGrid>
              <a:tr h="23867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th-TH" sz="800" b="1" dirty="0" smtClean="0">
                        <a:latin typeface="TH SarabunPSK" pitchFamily="34" charset="-34"/>
                        <a:ea typeface="Cordia New"/>
                        <a:cs typeface="TH SarabunPSK" pitchFamily="34" charset="-34"/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2400" b="1" dirty="0" smtClean="0">
                          <a:latin typeface="TH SarabunPSK" pitchFamily="34" charset="-34"/>
                          <a:ea typeface="Cordia New"/>
                          <a:cs typeface="TH SarabunPSK" pitchFamily="34" charset="-34"/>
                        </a:rPr>
                        <a:t>วัน</a:t>
                      </a:r>
                      <a:r>
                        <a:rPr lang="th-TH" sz="2400" b="1" dirty="0">
                          <a:latin typeface="TH SarabunPSK" pitchFamily="34" charset="-34"/>
                          <a:ea typeface="Cordia New"/>
                          <a:cs typeface="TH SarabunPSK" pitchFamily="34" charset="-34"/>
                        </a:rPr>
                        <a:t>สอบ</a:t>
                      </a:r>
                      <a:endParaRPr lang="en-US" sz="2400" dirty="0">
                        <a:latin typeface="TH SarabunPSK" pitchFamily="34" charset="-34"/>
                        <a:ea typeface="Cordia New"/>
                        <a:cs typeface="TH SarabunPSK" pitchFamily="34" charset="-34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th-TH" sz="800" b="1" dirty="0" smtClean="0">
                        <a:latin typeface="TH SarabunPSK" pitchFamily="34" charset="-34"/>
                        <a:ea typeface="Cordia New"/>
                        <a:cs typeface="TH SarabunPSK" pitchFamily="34" charset="-34"/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2400" b="1" dirty="0" smtClean="0">
                          <a:latin typeface="TH SarabunPSK" pitchFamily="34" charset="-34"/>
                          <a:ea typeface="Cordia New"/>
                          <a:cs typeface="TH SarabunPSK" pitchFamily="34" charset="-34"/>
                        </a:rPr>
                        <a:t>๘.๓๐ –</a:t>
                      </a:r>
                      <a:r>
                        <a:rPr lang="th-TH" sz="2400" b="1" baseline="0" dirty="0" smtClean="0">
                          <a:latin typeface="TH SarabunPSK" pitchFamily="34" charset="-34"/>
                          <a:ea typeface="Cordia New"/>
                          <a:cs typeface="TH SarabunPSK" pitchFamily="34" charset="-34"/>
                        </a:rPr>
                        <a:t> ๙.๒๐ น.</a:t>
                      </a:r>
                      <a:endParaRPr lang="en-US" sz="2400" dirty="0">
                        <a:latin typeface="TH SarabunPSK" pitchFamily="34" charset="-34"/>
                        <a:ea typeface="Cordia New"/>
                        <a:cs typeface="TH SarabunPSK" pitchFamily="34" charset="-34"/>
                      </a:endParaRPr>
                    </a:p>
                  </a:txBody>
                  <a:tcPr marL="68580" marR="68580" marT="0" marB="0"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2400" b="1" dirty="0">
                          <a:solidFill>
                            <a:srgbClr val="FFFF00"/>
                          </a:solidFill>
                          <a:latin typeface="TH SarabunPSK" pitchFamily="34" charset="-34"/>
                          <a:ea typeface="Cordia New"/>
                          <a:cs typeface="TH SarabunPSK" pitchFamily="34" charset="-34"/>
                        </a:rPr>
                        <a:t>พัก</a:t>
                      </a:r>
                      <a:endParaRPr lang="en-US" sz="2400" dirty="0">
                        <a:solidFill>
                          <a:srgbClr val="FFFF00"/>
                        </a:solidFill>
                        <a:latin typeface="TH SarabunPSK" pitchFamily="34" charset="-34"/>
                        <a:ea typeface="Cordia New"/>
                        <a:cs typeface="TH SarabunPSK" pitchFamily="34" charset="-34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th-TH" sz="800" b="1" dirty="0" smtClean="0">
                        <a:latin typeface="TH SarabunPSK" pitchFamily="34" charset="-34"/>
                        <a:ea typeface="Cordia New"/>
                        <a:cs typeface="TH SarabunPSK" pitchFamily="34" charset="-34"/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2400" b="1" dirty="0" smtClean="0">
                          <a:latin typeface="TH SarabunPSK" pitchFamily="34" charset="-34"/>
                          <a:ea typeface="Cordia New"/>
                          <a:cs typeface="TH SarabunPSK" pitchFamily="34" charset="-34"/>
                        </a:rPr>
                        <a:t>๑๐.๐๐-๑๑.๐๐ </a:t>
                      </a:r>
                      <a:r>
                        <a:rPr lang="th-TH" sz="2400" b="1" dirty="0">
                          <a:latin typeface="TH SarabunPSK" pitchFamily="34" charset="-34"/>
                          <a:ea typeface="Cordia New"/>
                          <a:cs typeface="TH SarabunPSK" pitchFamily="34" charset="-34"/>
                        </a:rPr>
                        <a:t>น.</a:t>
                      </a:r>
                      <a:endParaRPr lang="en-US" sz="2400" dirty="0">
                        <a:latin typeface="TH SarabunPSK" pitchFamily="34" charset="-34"/>
                        <a:ea typeface="Cordia New"/>
                        <a:cs typeface="TH SarabunPSK" pitchFamily="34" charset="-34"/>
                      </a:endParaRPr>
                    </a:p>
                  </a:txBody>
                  <a:tcPr marL="68580" marR="68580" marT="0" marB="0"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2400" b="1" dirty="0">
                          <a:solidFill>
                            <a:srgbClr val="FFFF00"/>
                          </a:solidFill>
                          <a:latin typeface="TH SarabunPSK" pitchFamily="34" charset="-34"/>
                          <a:ea typeface="Cordia New"/>
                          <a:cs typeface="TH SarabunPSK" pitchFamily="34" charset="-34"/>
                        </a:rPr>
                        <a:t>พัก</a:t>
                      </a:r>
                      <a:endParaRPr lang="en-US" sz="2400" dirty="0">
                        <a:solidFill>
                          <a:srgbClr val="FFFF00"/>
                        </a:solidFill>
                        <a:latin typeface="TH SarabunPSK" pitchFamily="34" charset="-34"/>
                        <a:ea typeface="Cordia New"/>
                        <a:cs typeface="TH SarabunPSK" pitchFamily="34" charset="-34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th-TH" sz="800" b="1" dirty="0" smtClean="0">
                        <a:latin typeface="TH SarabunPSK" pitchFamily="34" charset="-34"/>
                        <a:ea typeface="Cordia New"/>
                        <a:cs typeface="TH SarabunPSK" pitchFamily="34" charset="-34"/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2400" b="1" dirty="0" smtClean="0">
                          <a:latin typeface="TH SarabunPSK" pitchFamily="34" charset="-34"/>
                          <a:ea typeface="Cordia New"/>
                          <a:cs typeface="TH SarabunPSK" pitchFamily="34" charset="-34"/>
                        </a:rPr>
                        <a:t>๑๒.๓๐-๑๓.๐๐ น.</a:t>
                      </a:r>
                      <a:endParaRPr lang="en-US" sz="2400" dirty="0">
                        <a:latin typeface="TH SarabunPSK" pitchFamily="34" charset="-34"/>
                        <a:ea typeface="Cordia New"/>
                        <a:cs typeface="TH SarabunPSK" pitchFamily="34" charset="-34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  <a:tr h="929234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th-TH" sz="2400" b="1" dirty="0" smtClean="0">
                        <a:solidFill>
                          <a:srgbClr val="FFFF00"/>
                        </a:solidFill>
                        <a:latin typeface="TH SarabunPSK" pitchFamily="34" charset="-34"/>
                        <a:ea typeface="Cordia New"/>
                        <a:cs typeface="TH SarabunPSK" pitchFamily="34" charset="-34"/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2400" b="1" dirty="0" smtClean="0">
                          <a:solidFill>
                            <a:srgbClr val="FFFF00"/>
                          </a:solidFill>
                          <a:latin typeface="TH SarabunPSK" pitchFamily="34" charset="-34"/>
                          <a:ea typeface="Cordia New"/>
                          <a:cs typeface="TH SarabunPSK" pitchFamily="34" charset="-34"/>
                        </a:rPr>
                        <a:t>๒๑ </a:t>
                      </a:r>
                      <a:r>
                        <a:rPr lang="th-TH" sz="2400" b="1" dirty="0">
                          <a:solidFill>
                            <a:srgbClr val="FFFF00"/>
                          </a:solidFill>
                          <a:latin typeface="TH SarabunPSK" pitchFamily="34" charset="-34"/>
                          <a:ea typeface="Cordia New"/>
                          <a:cs typeface="TH SarabunPSK" pitchFamily="34" charset="-34"/>
                        </a:rPr>
                        <a:t>ก.พ. </a:t>
                      </a:r>
                      <a:r>
                        <a:rPr lang="th-TH" sz="2400" b="1" dirty="0" smtClean="0">
                          <a:solidFill>
                            <a:srgbClr val="FFFF00"/>
                          </a:solidFill>
                          <a:latin typeface="TH SarabunPSK" pitchFamily="34" charset="-34"/>
                          <a:ea typeface="Cordia New"/>
                          <a:cs typeface="TH SarabunPSK" pitchFamily="34" charset="-34"/>
                        </a:rPr>
                        <a:t>๒๕๕๖</a:t>
                      </a: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rgbClr val="FFFF00"/>
                        </a:solidFill>
                        <a:latin typeface="TH SarabunPSK" pitchFamily="34" charset="-34"/>
                        <a:ea typeface="Cordia New"/>
                        <a:cs typeface="TH SarabunPSK" pitchFamily="34" charset="-34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h-TH" sz="2400" b="1" dirty="0" smtClean="0">
                        <a:solidFill>
                          <a:srgbClr val="FFFF00"/>
                        </a:solidFill>
                        <a:latin typeface="TH SarabunPSK" pitchFamily="34" charset="-34"/>
                        <a:ea typeface="Cordia New"/>
                        <a:cs typeface="TH SarabunPSK" pitchFamily="34" charset="-34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400" b="1" dirty="0" smtClean="0">
                          <a:solidFill>
                            <a:srgbClr val="FFFF00"/>
                          </a:solidFill>
                          <a:latin typeface="TH SarabunPSK" pitchFamily="34" charset="-34"/>
                          <a:ea typeface="Cordia New"/>
                          <a:cs typeface="TH SarabunPSK" pitchFamily="34" charset="-34"/>
                        </a:rPr>
                        <a:t>ความสามารถ</a:t>
                      </a:r>
                      <a:endParaRPr lang="en-US" sz="2400" dirty="0">
                        <a:solidFill>
                          <a:srgbClr val="FFFF00"/>
                        </a:solidFill>
                        <a:latin typeface="TH SarabunPSK" pitchFamily="34" charset="-34"/>
                        <a:ea typeface="Cordia New"/>
                        <a:cs typeface="TH SarabunPSK" pitchFamily="34" charset="-34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400" b="1" dirty="0">
                          <a:solidFill>
                            <a:srgbClr val="FFFF00"/>
                          </a:solidFill>
                          <a:latin typeface="TH SarabunPSK" pitchFamily="34" charset="-34"/>
                          <a:ea typeface="Cordia New"/>
                          <a:cs typeface="TH SarabunPSK" pitchFamily="34" charset="-34"/>
                        </a:rPr>
                        <a:t>ด้านภาษา</a:t>
                      </a:r>
                      <a:endParaRPr lang="en-US" sz="2400" dirty="0">
                        <a:solidFill>
                          <a:srgbClr val="FFFF00"/>
                        </a:solidFill>
                        <a:latin typeface="TH SarabunPSK" pitchFamily="34" charset="-34"/>
                        <a:ea typeface="Cordia New"/>
                        <a:cs typeface="TH SarabunPSK" pitchFamily="34" charset="-34"/>
                      </a:endParaRPr>
                    </a:p>
                  </a:txBody>
                  <a:tcPr marL="68580" marR="68580" marT="0" marB="0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h-TH" sz="2400" b="1" dirty="0" smtClean="0">
                        <a:solidFill>
                          <a:srgbClr val="FFFF00"/>
                        </a:solidFill>
                        <a:latin typeface="TH SarabunPSK" pitchFamily="34" charset="-34"/>
                        <a:ea typeface="Cordia New"/>
                        <a:cs typeface="TH SarabunPSK" pitchFamily="34" charset="-34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400" b="1" dirty="0" smtClean="0">
                          <a:solidFill>
                            <a:srgbClr val="FFFF00"/>
                          </a:solidFill>
                          <a:latin typeface="TH SarabunPSK" pitchFamily="34" charset="-34"/>
                          <a:ea typeface="Cordia New"/>
                          <a:cs typeface="TH SarabunPSK" pitchFamily="34" charset="-34"/>
                        </a:rPr>
                        <a:t>ความสามารถ</a:t>
                      </a:r>
                      <a:endParaRPr lang="en-US" sz="2400" dirty="0">
                        <a:solidFill>
                          <a:srgbClr val="FFFF00"/>
                        </a:solidFill>
                        <a:latin typeface="TH SarabunPSK" pitchFamily="34" charset="-34"/>
                        <a:ea typeface="Cordia New"/>
                        <a:cs typeface="TH SarabunPSK" pitchFamily="34" charset="-34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400" b="1" dirty="0">
                          <a:solidFill>
                            <a:srgbClr val="FFFF00"/>
                          </a:solidFill>
                          <a:latin typeface="TH SarabunPSK" pitchFamily="34" charset="-34"/>
                          <a:ea typeface="Cordia New"/>
                          <a:cs typeface="TH SarabunPSK" pitchFamily="34" charset="-34"/>
                        </a:rPr>
                        <a:t>ด้านคำนวณ</a:t>
                      </a:r>
                      <a:endParaRPr lang="en-US" sz="2400" dirty="0">
                        <a:solidFill>
                          <a:srgbClr val="FFFF00"/>
                        </a:solidFill>
                        <a:latin typeface="TH SarabunPSK" pitchFamily="34" charset="-34"/>
                        <a:ea typeface="Cordia New"/>
                        <a:cs typeface="TH SarabunPSK" pitchFamily="34" charset="-34"/>
                      </a:endParaRPr>
                    </a:p>
                  </a:txBody>
                  <a:tcPr marL="68580" marR="68580" marT="0" marB="0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h-TH" sz="2400" b="1" dirty="0" smtClean="0">
                        <a:solidFill>
                          <a:srgbClr val="FFFF00"/>
                        </a:solidFill>
                        <a:latin typeface="TH SarabunPSK" pitchFamily="34" charset="-34"/>
                        <a:ea typeface="Cordia New"/>
                        <a:cs typeface="TH SarabunPSK" pitchFamily="34" charset="-34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400" b="1" dirty="0" smtClean="0">
                          <a:solidFill>
                            <a:srgbClr val="FFFF00"/>
                          </a:solidFill>
                          <a:latin typeface="TH SarabunPSK" pitchFamily="34" charset="-34"/>
                          <a:ea typeface="Cordia New"/>
                          <a:cs typeface="TH SarabunPSK" pitchFamily="34" charset="-34"/>
                        </a:rPr>
                        <a:t>ความสามารถ</a:t>
                      </a:r>
                      <a:endParaRPr lang="en-US" sz="2400" dirty="0">
                        <a:solidFill>
                          <a:srgbClr val="FFFF00"/>
                        </a:solidFill>
                        <a:latin typeface="TH SarabunPSK" pitchFamily="34" charset="-34"/>
                        <a:ea typeface="Cordia New"/>
                        <a:cs typeface="TH SarabunPSK" pitchFamily="34" charset="-34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400" b="1" dirty="0">
                          <a:solidFill>
                            <a:srgbClr val="FFFF00"/>
                          </a:solidFill>
                          <a:latin typeface="TH SarabunPSK" pitchFamily="34" charset="-34"/>
                          <a:ea typeface="Cordia New"/>
                          <a:cs typeface="TH SarabunPSK" pitchFamily="34" charset="-34"/>
                        </a:rPr>
                        <a:t>ด้านเหตุผล</a:t>
                      </a:r>
                      <a:endParaRPr lang="en-US" sz="2400" dirty="0">
                        <a:solidFill>
                          <a:srgbClr val="FFFF00"/>
                        </a:solidFill>
                        <a:latin typeface="TH SarabunPSK" pitchFamily="34" charset="-34"/>
                        <a:ea typeface="Cordia New"/>
                        <a:cs typeface="TH SarabunPSK" pitchFamily="34" charset="-34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95536" y="3573016"/>
            <a:ext cx="8424936" cy="35394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unset" dir="t"/>
            </a:scene3d>
            <a:sp3d prstMaterial="dkEdge"/>
          </a:bodyPr>
          <a:lstStyle/>
          <a:p>
            <a:pPr>
              <a:buFont typeface="Wingdings" pitchFamily="2" charset="2"/>
              <a:buChar char="§"/>
            </a:pPr>
            <a:r>
              <a:rPr lang="th-TH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กรรมการกำกับห้องสอบ ถึงสนามสอบก่อนเวลาสอบ (๐๗.๓๐ น.)</a:t>
            </a:r>
          </a:p>
          <a:p>
            <a:pPr>
              <a:buFont typeface="Wingdings" pitchFamily="2" charset="2"/>
              <a:buChar char="§"/>
            </a:pPr>
            <a:r>
              <a:rPr lang="th-TH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รับซองเครื่องมือจากประธานสนามสอบ  ตรวจสอบจำนวน และความเรียบร้อยของซองเครื่องมือ ก่อนเรียกนักเรียนที่เข้าสอบเป็นพยานร่วมเปิดซอง และลงลายมือชื่อ   จึงดำเนินการสอบตามตารางสอบ</a:t>
            </a:r>
          </a:p>
          <a:p>
            <a:pPr>
              <a:buFont typeface="Wingdings" pitchFamily="2" charset="2"/>
              <a:buChar char="§"/>
            </a:pPr>
            <a:r>
              <a:rPr lang="th-TH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แจกกระดาษคำตอบและแบบทดสอบ โดยคว่ำหน้าแบบทดสอบไว้บนโต๊ะที่นั่งสอบของนักเรียนจนครบ</a:t>
            </a:r>
            <a:r>
              <a:rPr lang="en-US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  </a:t>
            </a:r>
          </a:p>
          <a:p>
            <a:endParaRPr lang="th-TH" b="1" dirty="0" smtClean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  <a:p>
            <a:pPr>
              <a:buFont typeface="Wingdings" pitchFamily="2" charset="2"/>
              <a:buChar char="§"/>
            </a:pPr>
            <a:endParaRPr lang="th-TH" b="1" dirty="0" smtClean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30352" y="476672"/>
            <a:ext cx="8074096" cy="2202520"/>
          </a:xfrm>
        </p:spPr>
        <p:txBody>
          <a:bodyPr/>
          <a:lstStyle/>
          <a:p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 </a:t>
            </a:r>
            <a:br>
              <a:rPr lang="th-TH" sz="3200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sz="3200" dirty="0" smtClean="0">
                <a:latin typeface="TH SarabunPSK" pitchFamily="34" charset="-34"/>
                <a:cs typeface="TH SarabunPSK" pitchFamily="34" charset="-34"/>
              </a:rPr>
            </a:br>
            <a:endParaRPr lang="th-TH" dirty="0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530352" y="836712"/>
            <a:ext cx="8146104" cy="5544616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§"/>
            </a:pPr>
            <a:r>
              <a:rPr lang="th-TH" sz="28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อธิบายการกรอกรหัสรายการต่างๆ</a:t>
            </a:r>
            <a:r>
              <a:rPr lang="en-US" sz="28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 </a:t>
            </a:r>
            <a:r>
              <a:rPr lang="th-TH" sz="28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ที่ด้านหน้ากระดาษคำตอบและชี้แจงวิธีการเขียนหรือระบายรหัสลงในช่อง ตรงกับตัวเลขรหัสที่กรอกไว้ ใช้  </a:t>
            </a:r>
            <a:r>
              <a:rPr lang="th-TH" sz="2800" b="1" u="sng" dirty="0" smtClean="0">
                <a:latin typeface="TH SarabunPSK" pitchFamily="34" charset="-34"/>
                <a:cs typeface="TH SarabunPSK" pitchFamily="34" charset="-34"/>
              </a:rPr>
              <a:t>ดินสอ</a:t>
            </a:r>
            <a:r>
              <a:rPr lang="th-TH" sz="2800" u="sng" dirty="0" smtClean="0"/>
              <a:t>  </a:t>
            </a:r>
            <a:r>
              <a:rPr lang="en-US" sz="2800" b="1" u="sng" dirty="0" smtClean="0">
                <a:latin typeface="TH SarabunPSK" pitchFamily="34" charset="-34"/>
                <a:cs typeface="TH SarabunPSK" pitchFamily="34" charset="-34"/>
              </a:rPr>
              <a:t>2</a:t>
            </a:r>
            <a:r>
              <a:rPr lang="th-TH" sz="2800" b="1" u="sng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2800" b="1" u="sng" dirty="0" smtClean="0">
                <a:latin typeface="TH SarabunPSK" pitchFamily="34" charset="-34"/>
                <a:cs typeface="TH SarabunPSK" pitchFamily="34" charset="-34"/>
              </a:rPr>
              <a:t>B</a:t>
            </a:r>
          </a:p>
          <a:p>
            <a:pPr>
              <a:buFont typeface="Wingdings" pitchFamily="2" charset="2"/>
              <a:buChar char="§"/>
            </a:pPr>
            <a:r>
              <a:rPr lang="th-TH" sz="28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กรณีที่มีผู้ทำเสร็จก่อนเวลาในแต่ละฉบับ (</a:t>
            </a:r>
            <a:r>
              <a:rPr lang="th-TH" sz="2800" b="1" u="sng" dirty="0" smtClean="0">
                <a:latin typeface="TH SarabunPSK" pitchFamily="34" charset="-34"/>
                <a:cs typeface="TH SarabunPSK" pitchFamily="34" charset="-34"/>
              </a:rPr>
              <a:t>ไม่น้อยกว่า 30 นาที</a:t>
            </a:r>
            <a:r>
              <a:rPr lang="th-TH" sz="28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)  จึงให้ออกนอก ห้องสอบได้</a:t>
            </a:r>
            <a:endParaRPr lang="en-US" sz="2800" b="1" dirty="0" smtClean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  <a:p>
            <a:pPr>
              <a:buFont typeface="Wingdings" pitchFamily="2" charset="2"/>
              <a:buChar char="§"/>
            </a:pPr>
            <a:r>
              <a:rPr lang="th-TH" sz="28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กรณีขาดสอบ </a:t>
            </a:r>
            <a:r>
              <a:rPr lang="th-TH" sz="2800" b="1" u="sng" dirty="0" smtClean="0">
                <a:latin typeface="TH SarabunPSK" pitchFamily="34" charset="-34"/>
                <a:cs typeface="TH SarabunPSK" pitchFamily="34" charset="-34"/>
              </a:rPr>
              <a:t>ไม่ต้องแทรกกระดาษคำตอบ/กระดาษเปล่า</a:t>
            </a:r>
          </a:p>
          <a:p>
            <a:pPr>
              <a:buFont typeface="Wingdings" pitchFamily="2" charset="2"/>
              <a:buChar char="§"/>
            </a:pPr>
            <a:r>
              <a:rPr lang="th-TH" sz="28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เก็บแบบทดสอบและกระดาษคำตอบ จากโต๊ะที่นั่งสอบของนักเรียนทุกคน          นำกระดาษคำตอบมาเรียงตามเลขที่นั่งสอบ จัดบรรจุซอง ตรวจสอบจำนวน          ให้ถูกต้อง ปิดผนึกพร้อมลงชื่อกำกับให้เรียบร้อย เพื่อประธานสนามสอบรวบรวม  นำส่ง  ศูนย์ประสานการสอบต่อไป</a:t>
            </a:r>
          </a:p>
          <a:p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                                           สิ่งสำคัญ  </a:t>
            </a:r>
          </a:p>
          <a:p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     จำนวนนักเรียนทั้งหมด  จำนวนนักเรียนเข้าสอบ จำนวนนักเรียนขาดสอบ</a:t>
            </a:r>
            <a:endParaRPr lang="th-TH" sz="2800" b="1" dirty="0">
              <a:latin typeface="TH SarabunPSK" pitchFamily="34" charset="-34"/>
              <a:cs typeface="TH SarabunPSK" pitchFamily="34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8640"/>
            <a:ext cx="8448675" cy="633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548680"/>
            <a:ext cx="8343900" cy="592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611560" y="476672"/>
            <a:ext cx="7851648" cy="1828800"/>
          </a:xfrm>
        </p:spPr>
        <p:txBody>
          <a:bodyPr/>
          <a:lstStyle/>
          <a:p>
            <a:pPr algn="ctr"/>
            <a:r>
              <a:rPr lang="th-TH" dirty="0" smtClean="0">
                <a:solidFill>
                  <a:srgbClr val="FFC000"/>
                </a:solidFill>
              </a:rPr>
              <a:t>กรรมการกำกับห้องสอบ</a:t>
            </a:r>
            <a:br>
              <a:rPr lang="th-TH" dirty="0" smtClean="0">
                <a:solidFill>
                  <a:srgbClr val="FFC000"/>
                </a:solidFill>
              </a:rPr>
            </a:br>
            <a:r>
              <a:rPr lang="th-TH" dirty="0" smtClean="0">
                <a:solidFill>
                  <a:srgbClr val="FFC000"/>
                </a:solidFill>
              </a:rPr>
              <a:t>ไม่ได้ไปปฏิบัติหน้าที่</a:t>
            </a:r>
            <a:endParaRPr lang="th-TH" dirty="0">
              <a:solidFill>
                <a:srgbClr val="FFC000"/>
              </a:solidFill>
            </a:endParaRPr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467544" y="2564904"/>
            <a:ext cx="8352928" cy="2184648"/>
          </a:xfrm>
        </p:spPr>
        <p:txBody>
          <a:bodyPr>
            <a:noAutofit/>
          </a:bodyPr>
          <a:lstStyle/>
          <a:p>
            <a:pPr algn="l"/>
            <a:r>
              <a:rPr lang="th-TH" sz="2800" b="1" u="sng" dirty="0" smtClean="0">
                <a:solidFill>
                  <a:srgbClr val="FFC000"/>
                </a:solidFill>
                <a:latin typeface="TH SarabunPSK" pitchFamily="34" charset="-34"/>
                <a:cs typeface="TH SarabunPSK" pitchFamily="34" charset="-34"/>
              </a:rPr>
              <a:t>กรณีที่ ๑ </a:t>
            </a: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กรรมการกำกับห้องสอบที่ได้รับการแต่งตั้งไม่สามารถไปปฏิบัติหน้าที่ในวันสอบได้ให้ผู้อำนวยการโรงเรียนออกคำสั่งครูในโรงเรียนมาปฏิบัติหน้าที่แทนและให้นำคำสั่งที่แต่งตั้งแทนมาแสดงต่อประธานสนามสอบ นำส่งศูนย์ประสานการสอบ</a:t>
            </a:r>
          </a:p>
          <a:p>
            <a:pPr algn="l"/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เพื่อนำส่ง </a:t>
            </a:r>
            <a:r>
              <a:rPr lang="th-TH" sz="2800" b="1" dirty="0" err="1" smtClean="0">
                <a:latin typeface="TH SarabunPSK" pitchFamily="34" charset="-34"/>
                <a:cs typeface="TH SarabunPSK" pitchFamily="34" charset="-34"/>
              </a:rPr>
              <a:t>สพป.</a:t>
            </a: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ต่อไป</a:t>
            </a:r>
          </a:p>
          <a:p>
            <a:pPr algn="l"/>
            <a:r>
              <a:rPr lang="th-TH" sz="2800" b="1" u="sng" dirty="0" smtClean="0">
                <a:solidFill>
                  <a:srgbClr val="FFC000"/>
                </a:solidFill>
                <a:latin typeface="TH SarabunPSK" pitchFamily="34" charset="-34"/>
                <a:cs typeface="TH SarabunPSK" pitchFamily="34" charset="-34"/>
              </a:rPr>
              <a:t>กรณีที่ ๒ </a:t>
            </a: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กรรมการกำกับห้องสอบไม่ไปปฏิบัติหน้าที่ ให้ประธานสนามสอบแต่งตั้งครู ในโรงเรียนเป็นกรรมการ ฯ ปฏิบัติหน้าที่แทน</a:t>
            </a:r>
          </a:p>
          <a:p>
            <a:pPr algn="l"/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ทั้งสองกรณี ประธานสนามสอบนำคำสั่งแต่งตั้งกรรมการ ฯ ส่งศูนย์ประสานการสอบ</a:t>
            </a:r>
            <a:endParaRPr lang="th-TH" sz="2800" b="1" dirty="0">
              <a:latin typeface="TH SarabunPSK" pitchFamily="34" charset="-34"/>
              <a:cs typeface="TH SarabunPSK" pitchFamily="34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611560" y="548680"/>
            <a:ext cx="7851648" cy="1008112"/>
          </a:xfrm>
        </p:spPr>
        <p:txBody>
          <a:bodyPr/>
          <a:lstStyle/>
          <a:p>
            <a:pPr algn="ctr"/>
            <a:r>
              <a:rPr lang="th-TH" dirty="0" smtClean="0">
                <a:solidFill>
                  <a:srgbClr val="FFFF00"/>
                </a:solidFill>
              </a:rPr>
              <a:t>มาตรการในการดำเนินงาน</a:t>
            </a:r>
            <a:endParaRPr lang="th-TH" dirty="0">
              <a:solidFill>
                <a:srgbClr val="FFFF00"/>
              </a:solidFill>
            </a:endParaRPr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611560" y="1844824"/>
            <a:ext cx="7854696" cy="1752600"/>
          </a:xfrm>
        </p:spPr>
        <p:txBody>
          <a:bodyPr>
            <a:noAutofit/>
          </a:bodyPr>
          <a:lstStyle/>
          <a:p>
            <a:pPr marL="514350" indent="-514350" algn="l"/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 	๑. ห้ามครูกำกับห้องสอบนักเรียนในโรงเรียนตัวเอง</a:t>
            </a:r>
          </a:p>
          <a:p>
            <a:pPr marL="514350" indent="-514350" algn="l"/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	๒. ข้อสอบทั้งหมดจะถึงสนามสอบในวันสอบ</a:t>
            </a:r>
          </a:p>
          <a:p>
            <a:pPr marL="514350" indent="-514350" algn="l"/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	๓. มีการติดตาม  ตรวจเยี่ยม และประเมินผลการจัดสอบ   </a:t>
            </a:r>
          </a:p>
          <a:p>
            <a:pPr marL="514350" indent="-514350" algn="l"/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          ของโรงเรียน / สนามสอบ</a:t>
            </a:r>
            <a:endParaRPr lang="th-TH" sz="3600" dirty="0">
              <a:latin typeface="TH SarabunPSK" pitchFamily="34" charset="-34"/>
              <a:cs typeface="TH SarabunPSK" pitchFamily="34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4" name="Oval 26"/>
          <p:cNvSpPr>
            <a:spLocks noChangeArrowheads="1"/>
          </p:cNvSpPr>
          <p:nvPr/>
        </p:nvSpPr>
        <p:spPr bwMode="auto">
          <a:xfrm>
            <a:off x="5580112" y="4653136"/>
            <a:ext cx="2232025" cy="93662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h-TH" sz="4400" b="1">
                <a:solidFill>
                  <a:srgbClr val="000046"/>
                </a:solidFill>
                <a:latin typeface="Tahoma" pitchFamily="34" charset="0"/>
                <a:cs typeface="Tahoma" pitchFamily="34" charset="0"/>
              </a:rPr>
              <a:t>NT</a:t>
            </a:r>
          </a:p>
        </p:txBody>
      </p:sp>
      <p:sp>
        <p:nvSpPr>
          <p:cNvPr id="2071" name="Oval 23"/>
          <p:cNvSpPr>
            <a:spLocks noChangeArrowheads="1"/>
          </p:cNvSpPr>
          <p:nvPr/>
        </p:nvSpPr>
        <p:spPr bwMode="auto">
          <a:xfrm>
            <a:off x="1187624" y="4653136"/>
            <a:ext cx="2808287" cy="93662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h-TH" sz="4400" b="1" dirty="0">
                <a:solidFill>
                  <a:srgbClr val="000046"/>
                </a:solidFill>
                <a:latin typeface="Tahoma" pitchFamily="34" charset="0"/>
                <a:cs typeface="Tahoma" pitchFamily="34" charset="0"/>
              </a:rPr>
              <a:t>O-</a:t>
            </a:r>
            <a:r>
              <a:rPr lang="th-TH" sz="4400" b="1" dirty="0" err="1">
                <a:solidFill>
                  <a:srgbClr val="000046"/>
                </a:solidFill>
                <a:latin typeface="Tahoma" pitchFamily="34" charset="0"/>
                <a:cs typeface="Tahoma" pitchFamily="34" charset="0"/>
              </a:rPr>
              <a:t>NET</a:t>
            </a:r>
            <a:endParaRPr lang="th-TH" sz="4400" b="1" dirty="0">
              <a:solidFill>
                <a:srgbClr val="000046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395288" y="620713"/>
            <a:ext cx="83581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h-TH" sz="3600" b="1" dirty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การประเมินคุณภาพการศึกษาขั้นพื้นฐาน</a:t>
            </a:r>
          </a:p>
        </p:txBody>
      </p:sp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2843808" y="1700808"/>
            <a:ext cx="381642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th-TH" sz="4800" b="1" dirty="0">
                <a:solidFill>
                  <a:srgbClr val="FFCCFF"/>
                </a:solidFill>
                <a:latin typeface="TH SarabunPSK" pitchFamily="34" charset="-34"/>
                <a:cs typeface="TH SarabunPSK" pitchFamily="34" charset="-34"/>
              </a:rPr>
              <a:t>ปีการศึกษา </a:t>
            </a:r>
            <a:r>
              <a:rPr lang="th-TH" sz="4800" b="1" dirty="0" smtClean="0">
                <a:solidFill>
                  <a:srgbClr val="FFCCFF"/>
                </a:solidFill>
                <a:latin typeface="TH SarabunPSK" pitchFamily="34" charset="-34"/>
                <a:cs typeface="TH SarabunPSK" pitchFamily="34" charset="-34"/>
              </a:rPr>
              <a:t>๒๕๕๕</a:t>
            </a:r>
            <a:endParaRPr lang="th-TH" sz="4800" b="1" dirty="0">
              <a:solidFill>
                <a:srgbClr val="FFCCFF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060" name="Rectangle 12"/>
          <p:cNvSpPr>
            <a:spLocks noChangeArrowheads="1"/>
          </p:cNvSpPr>
          <p:nvPr/>
        </p:nvSpPr>
        <p:spPr bwMode="auto">
          <a:xfrm>
            <a:off x="539552" y="2780928"/>
            <a:ext cx="813727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สำนักงานเขตพื้นที่</a:t>
            </a:r>
            <a:r>
              <a:rPr lang="th-TH" sz="3600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การศึกษาประถมศึกษาฉะเชิงเทรา </a:t>
            </a:r>
            <a:r>
              <a:rPr lang="th-TH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เขต </a:t>
            </a:r>
            <a:r>
              <a:rPr lang="th-TH" sz="3600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๒</a:t>
            </a:r>
            <a:endParaRPr lang="th-TH" sz="3600" b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070" name="Line 22"/>
          <p:cNvSpPr>
            <a:spLocks noChangeShapeType="1"/>
          </p:cNvSpPr>
          <p:nvPr/>
        </p:nvSpPr>
        <p:spPr bwMode="auto">
          <a:xfrm>
            <a:off x="0" y="3933056"/>
            <a:ext cx="9144000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th-TH"/>
          </a:p>
        </p:txBody>
      </p:sp>
      <p:grpSp>
        <p:nvGrpSpPr>
          <p:cNvPr id="2" name="Group 33"/>
          <p:cNvGrpSpPr>
            <a:grpSpLocks/>
          </p:cNvGrpSpPr>
          <p:nvPr/>
        </p:nvGrpSpPr>
        <p:grpSpPr bwMode="auto">
          <a:xfrm>
            <a:off x="4643438" y="5661025"/>
            <a:ext cx="4392612" cy="1081088"/>
            <a:chOff x="2653" y="3249"/>
            <a:chExt cx="2994" cy="884"/>
          </a:xfrm>
        </p:grpSpPr>
        <p:sp>
          <p:nvSpPr>
            <p:cNvPr id="2078" name="Freeform 30"/>
            <p:cNvSpPr>
              <a:spLocks/>
            </p:cNvSpPr>
            <p:nvPr/>
          </p:nvSpPr>
          <p:spPr bwMode="auto">
            <a:xfrm>
              <a:off x="2653" y="3339"/>
              <a:ext cx="2805" cy="794"/>
            </a:xfrm>
            <a:custGeom>
              <a:avLst/>
              <a:gdLst/>
              <a:ahLst/>
              <a:cxnLst>
                <a:cxn ang="0">
                  <a:pos x="0" y="681"/>
                </a:cxn>
                <a:cxn ang="0">
                  <a:pos x="907" y="409"/>
                </a:cxn>
                <a:cxn ang="0">
                  <a:pos x="2495" y="726"/>
                </a:cxn>
                <a:cxn ang="0">
                  <a:pos x="2767" y="0"/>
                </a:cxn>
              </a:cxnLst>
              <a:rect l="0" t="0" r="r" b="b"/>
              <a:pathLst>
                <a:path w="2805" h="794">
                  <a:moveTo>
                    <a:pt x="0" y="681"/>
                  </a:moveTo>
                  <a:cubicBezTo>
                    <a:pt x="245" y="541"/>
                    <a:pt x="491" y="402"/>
                    <a:pt x="907" y="409"/>
                  </a:cubicBezTo>
                  <a:cubicBezTo>
                    <a:pt x="1323" y="416"/>
                    <a:pt x="2185" y="794"/>
                    <a:pt x="2495" y="726"/>
                  </a:cubicBezTo>
                  <a:cubicBezTo>
                    <a:pt x="2805" y="658"/>
                    <a:pt x="2722" y="121"/>
                    <a:pt x="2767" y="0"/>
                  </a:cubicBezTo>
                </a:path>
              </a:pathLst>
            </a:custGeom>
            <a:noFill/>
            <a:ln w="19050" cmpd="sng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h-TH"/>
            </a:p>
          </p:txBody>
        </p:sp>
        <p:sp>
          <p:nvSpPr>
            <p:cNvPr id="2079" name="Freeform 31"/>
            <p:cNvSpPr>
              <a:spLocks/>
            </p:cNvSpPr>
            <p:nvPr/>
          </p:nvSpPr>
          <p:spPr bwMode="auto">
            <a:xfrm>
              <a:off x="2751" y="3294"/>
              <a:ext cx="2805" cy="794"/>
            </a:xfrm>
            <a:custGeom>
              <a:avLst/>
              <a:gdLst/>
              <a:ahLst/>
              <a:cxnLst>
                <a:cxn ang="0">
                  <a:pos x="0" y="681"/>
                </a:cxn>
                <a:cxn ang="0">
                  <a:pos x="907" y="409"/>
                </a:cxn>
                <a:cxn ang="0">
                  <a:pos x="2495" y="726"/>
                </a:cxn>
                <a:cxn ang="0">
                  <a:pos x="2767" y="0"/>
                </a:cxn>
              </a:cxnLst>
              <a:rect l="0" t="0" r="r" b="b"/>
              <a:pathLst>
                <a:path w="2805" h="794">
                  <a:moveTo>
                    <a:pt x="0" y="681"/>
                  </a:moveTo>
                  <a:cubicBezTo>
                    <a:pt x="245" y="541"/>
                    <a:pt x="491" y="402"/>
                    <a:pt x="907" y="409"/>
                  </a:cubicBezTo>
                  <a:cubicBezTo>
                    <a:pt x="1323" y="416"/>
                    <a:pt x="2185" y="794"/>
                    <a:pt x="2495" y="726"/>
                  </a:cubicBezTo>
                  <a:cubicBezTo>
                    <a:pt x="2805" y="658"/>
                    <a:pt x="2722" y="121"/>
                    <a:pt x="2767" y="0"/>
                  </a:cubicBezTo>
                </a:path>
              </a:pathLst>
            </a:custGeom>
            <a:noFill/>
            <a:ln w="19050" cmpd="sng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h-TH"/>
            </a:p>
          </p:txBody>
        </p:sp>
        <p:sp>
          <p:nvSpPr>
            <p:cNvPr id="2080" name="Freeform 32"/>
            <p:cNvSpPr>
              <a:spLocks/>
            </p:cNvSpPr>
            <p:nvPr/>
          </p:nvSpPr>
          <p:spPr bwMode="auto">
            <a:xfrm>
              <a:off x="2842" y="3249"/>
              <a:ext cx="2805" cy="794"/>
            </a:xfrm>
            <a:custGeom>
              <a:avLst/>
              <a:gdLst/>
              <a:ahLst/>
              <a:cxnLst>
                <a:cxn ang="0">
                  <a:pos x="0" y="681"/>
                </a:cxn>
                <a:cxn ang="0">
                  <a:pos x="907" y="409"/>
                </a:cxn>
                <a:cxn ang="0">
                  <a:pos x="2495" y="726"/>
                </a:cxn>
                <a:cxn ang="0">
                  <a:pos x="2767" y="0"/>
                </a:cxn>
              </a:cxnLst>
              <a:rect l="0" t="0" r="r" b="b"/>
              <a:pathLst>
                <a:path w="2805" h="794">
                  <a:moveTo>
                    <a:pt x="0" y="681"/>
                  </a:moveTo>
                  <a:cubicBezTo>
                    <a:pt x="245" y="541"/>
                    <a:pt x="491" y="402"/>
                    <a:pt x="907" y="409"/>
                  </a:cubicBezTo>
                  <a:cubicBezTo>
                    <a:pt x="1323" y="416"/>
                    <a:pt x="2185" y="794"/>
                    <a:pt x="2495" y="726"/>
                  </a:cubicBezTo>
                  <a:cubicBezTo>
                    <a:pt x="2805" y="658"/>
                    <a:pt x="2722" y="121"/>
                    <a:pt x="2767" y="0"/>
                  </a:cubicBezTo>
                </a:path>
              </a:pathLst>
            </a:custGeom>
            <a:noFill/>
            <a:ln w="19050" cmpd="sng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h-TH"/>
            </a:p>
          </p:txBody>
        </p:sp>
      </p:grpSp>
      <p:sp>
        <p:nvSpPr>
          <p:cNvPr id="2083" name="AutoShape 35"/>
          <p:cNvSpPr>
            <a:spLocks noChangeArrowheads="1"/>
          </p:cNvSpPr>
          <p:nvPr/>
        </p:nvSpPr>
        <p:spPr bwMode="auto">
          <a:xfrm>
            <a:off x="23813" y="26988"/>
            <a:ext cx="9085262" cy="6786562"/>
          </a:xfrm>
          <a:prstGeom prst="roundRect">
            <a:avLst>
              <a:gd name="adj" fmla="val 7176"/>
            </a:avLst>
          </a:prstGeom>
          <a:noFill/>
          <a:ln w="57150" cmpd="thinThick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h-TH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graphicFrame>
        <p:nvGraphicFramePr>
          <p:cNvPr id="4" name="ตาราง 3"/>
          <p:cNvGraphicFramePr>
            <a:graphicFrameLocks noGrp="1"/>
          </p:cNvGraphicFramePr>
          <p:nvPr/>
        </p:nvGraphicFramePr>
        <p:xfrm>
          <a:off x="107503" y="620688"/>
          <a:ext cx="8856985" cy="6260132"/>
        </p:xfrm>
        <a:graphic>
          <a:graphicData uri="http://schemas.openxmlformats.org/drawingml/2006/table">
            <a:tbl>
              <a:tblPr/>
              <a:tblGrid>
                <a:gridCol w="522582"/>
                <a:gridCol w="1291289"/>
                <a:gridCol w="1936934"/>
                <a:gridCol w="1303706"/>
                <a:gridCol w="1145399"/>
                <a:gridCol w="1191960"/>
                <a:gridCol w="1465115"/>
              </a:tblGrid>
              <a:tr h="648072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ลำดับที่</a:t>
                      </a:r>
                    </a:p>
                  </a:txBody>
                  <a:tcPr marL="4398" marR="4398" marT="4398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เขตคุณภาพ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ศูนย์ประสานการสอบ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0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จำนวนสนามสอบ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0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จำนวนนักเรียน  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0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จำนวนห้องสอบ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0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จำนวนกรรมการ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</a:tr>
              <a:tr h="279084">
                <a:tc>
                  <a:txBody>
                    <a:bodyPr/>
                    <a:lstStyle/>
                    <a:p>
                      <a:pPr algn="ctr" fontAlgn="b"/>
                      <a:r>
                        <a:rPr lang="th-TH" sz="20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</a:t>
                      </a:r>
                    </a:p>
                  </a:txBody>
                  <a:tcPr marL="4398" marR="4398" marT="4398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พนมสารคาม 1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โรงเรียนวัด</a:t>
                      </a:r>
                      <a:r>
                        <a:rPr lang="th-TH" sz="2000" b="1" i="0" u="none" strike="noStrike" dirty="0" err="1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พงษา</a:t>
                      </a:r>
                      <a:r>
                        <a:rPr lang="th-TH" sz="20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ราม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7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93</a:t>
                      </a:r>
                      <a:endParaRPr lang="th-TH" sz="20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7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14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229833">
                <a:tc>
                  <a:txBody>
                    <a:bodyPr/>
                    <a:lstStyle/>
                    <a:p>
                      <a:pPr algn="ctr" fontAlgn="b"/>
                      <a:r>
                        <a:rPr lang="th-TH" sz="20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2</a:t>
                      </a:r>
                    </a:p>
                  </a:txBody>
                  <a:tcPr marL="4398" marR="4398" marT="439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พนมสารคาม 2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โรงเรียนวัดหนอง</a:t>
                      </a:r>
                      <a:r>
                        <a:rPr lang="th-TH" sz="2000" b="1" i="0" u="none" strike="noStrike" dirty="0" err="1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เค็ด</a:t>
                      </a:r>
                      <a:endParaRPr lang="th-TH" sz="20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11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166</a:t>
                      </a:r>
                      <a:endParaRPr lang="th-TH" sz="20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11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22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224361">
                <a:tc>
                  <a:txBody>
                    <a:bodyPr/>
                    <a:lstStyle/>
                    <a:p>
                      <a:pPr algn="ctr" fontAlgn="b"/>
                      <a:r>
                        <a:rPr lang="th-TH" sz="20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3</a:t>
                      </a:r>
                    </a:p>
                  </a:txBody>
                  <a:tcPr marL="4398" marR="4398" marT="4398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พนมสารคาม 3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โรงเรียนวัดท่าเกวียน  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6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398</a:t>
                      </a:r>
                      <a:endParaRPr lang="th-TH" sz="20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14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28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240778">
                <a:tc>
                  <a:txBody>
                    <a:bodyPr/>
                    <a:lstStyle/>
                    <a:p>
                      <a:pPr algn="ctr" fontAlgn="b"/>
                      <a:r>
                        <a:rPr lang="th-TH" sz="20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4</a:t>
                      </a:r>
                    </a:p>
                  </a:txBody>
                  <a:tcPr marL="4398" marR="4398" marT="439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พนมสารคาม 4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โรงเรียนบ้านเขาหินซ้อน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10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166</a:t>
                      </a:r>
                      <a:endParaRPr lang="th-TH" sz="20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11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22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251722">
                <a:tc>
                  <a:txBody>
                    <a:bodyPr/>
                    <a:lstStyle/>
                    <a:p>
                      <a:pPr algn="ctr" fontAlgn="b"/>
                      <a:r>
                        <a:rPr lang="th-TH" sz="20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5</a:t>
                      </a:r>
                    </a:p>
                  </a:txBody>
                  <a:tcPr marL="4398" marR="4398" marT="439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พนมสารคาม 5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โรงเรียนวัดดงยาง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8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120</a:t>
                      </a:r>
                      <a:endParaRPr lang="th-TH" sz="20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8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16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355694">
                <a:tc>
                  <a:txBody>
                    <a:bodyPr/>
                    <a:lstStyle/>
                    <a:p>
                      <a:pPr algn="ctr" fontAlgn="b"/>
                      <a:r>
                        <a:rPr lang="th-TH" sz="20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6</a:t>
                      </a:r>
                    </a:p>
                  </a:txBody>
                  <a:tcPr marL="4398" marR="4398" marT="439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ราช</a:t>
                      </a:r>
                      <a:r>
                        <a:rPr lang="th-TH" sz="2000" b="1" i="0" u="none" strike="noStrike" dirty="0" err="1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สาส์น</a:t>
                      </a:r>
                      <a:endParaRPr lang="th-TH" sz="20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โรงเรียนวัดเกาะแก้วเวฬุวัน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9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93</a:t>
                      </a:r>
                      <a:endParaRPr lang="th-TH" sz="20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9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 dirty="0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18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251722">
                <a:tc>
                  <a:txBody>
                    <a:bodyPr/>
                    <a:lstStyle/>
                    <a:p>
                      <a:pPr algn="ctr" fontAlgn="b"/>
                      <a:r>
                        <a:rPr lang="th-TH" sz="20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7</a:t>
                      </a:r>
                    </a:p>
                  </a:txBody>
                  <a:tcPr marL="4398" marR="4398" marT="439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บางคล้า 1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โรงเรียนวัดปากน้ำ</a:t>
                      </a:r>
                      <a:r>
                        <a:rPr lang="th-TH" sz="2000" b="1" i="0" u="none" strike="noStrike" dirty="0" err="1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โจ้</a:t>
                      </a:r>
                      <a:r>
                        <a:rPr lang="th-TH" sz="20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โล้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9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85</a:t>
                      </a:r>
                      <a:endParaRPr lang="th-TH" sz="20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9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 dirty="0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18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  <a:tr h="251722">
                <a:tc>
                  <a:txBody>
                    <a:bodyPr/>
                    <a:lstStyle/>
                    <a:p>
                      <a:pPr algn="ctr" fontAlgn="b"/>
                      <a:r>
                        <a:rPr lang="th-TH" sz="20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8</a:t>
                      </a:r>
                    </a:p>
                  </a:txBody>
                  <a:tcPr marL="4398" marR="4398" marT="439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บางคล้า 2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โรงเรียนวัดเสม็ดเหนือ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11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138</a:t>
                      </a:r>
                      <a:endParaRPr lang="th-TH" sz="20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11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 dirty="0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22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  <a:tr h="268139">
                <a:tc>
                  <a:txBody>
                    <a:bodyPr/>
                    <a:lstStyle/>
                    <a:p>
                      <a:pPr algn="ctr" fontAlgn="b"/>
                      <a:r>
                        <a:rPr lang="th-TH" sz="20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9</a:t>
                      </a:r>
                    </a:p>
                  </a:txBody>
                  <a:tcPr marL="4398" marR="4398" marT="439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คลองเขื่อน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โรงเรียนวัดบางตลาด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9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106</a:t>
                      </a:r>
                      <a:endParaRPr lang="th-TH" sz="20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9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 dirty="0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18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</a:tr>
              <a:tr h="229833">
                <a:tc>
                  <a:txBody>
                    <a:bodyPr/>
                    <a:lstStyle/>
                    <a:p>
                      <a:pPr algn="ctr" fontAlgn="b"/>
                      <a:r>
                        <a:rPr lang="th-TH" sz="20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10</a:t>
                      </a:r>
                    </a:p>
                  </a:txBody>
                  <a:tcPr marL="4398" marR="4398" marT="439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สนามชัยเขต 1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โรงเรียนบางพะเนียง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8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170</a:t>
                      </a:r>
                      <a:endParaRPr lang="th-TH" sz="20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10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 dirty="0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20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</a:tr>
              <a:tr h="257195">
                <a:tc>
                  <a:txBody>
                    <a:bodyPr/>
                    <a:lstStyle/>
                    <a:p>
                      <a:pPr algn="ctr" fontAlgn="b"/>
                      <a:r>
                        <a:rPr lang="th-TH" sz="20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11</a:t>
                      </a:r>
                    </a:p>
                  </a:txBody>
                  <a:tcPr marL="4398" marR="4398" marT="4398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สนามชัยเขต 2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โรงเรียนวัดชำป่างาม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13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337</a:t>
                      </a:r>
                      <a:endParaRPr lang="th-TH" sz="20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15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 dirty="0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30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</a:tr>
              <a:tr h="284556">
                <a:tc>
                  <a:txBody>
                    <a:bodyPr/>
                    <a:lstStyle/>
                    <a:p>
                      <a:pPr algn="ctr" fontAlgn="b"/>
                      <a:r>
                        <a:rPr lang="th-TH" sz="20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12</a:t>
                      </a:r>
                    </a:p>
                  </a:txBody>
                  <a:tcPr marL="4398" marR="4398" marT="439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สนามชัยเขต 3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โรงเรียนบ้านท่าทองดำ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9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188</a:t>
                      </a:r>
                      <a:endParaRPr lang="th-TH" sz="20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9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 dirty="0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18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</a:tr>
              <a:tr h="262667">
                <a:tc>
                  <a:txBody>
                    <a:bodyPr/>
                    <a:lstStyle/>
                    <a:p>
                      <a:pPr algn="ctr" fontAlgn="b"/>
                      <a:r>
                        <a:rPr lang="th-TH" sz="20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13</a:t>
                      </a:r>
                    </a:p>
                  </a:txBody>
                  <a:tcPr marL="4398" marR="4398" marT="439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สนามชัยเขต 4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โรงเรียนไทยรัฐวิทยา 41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8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170</a:t>
                      </a:r>
                      <a:endParaRPr lang="th-TH" sz="20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8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 dirty="0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16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</a:tr>
              <a:tr h="268139">
                <a:tc>
                  <a:txBody>
                    <a:bodyPr/>
                    <a:lstStyle/>
                    <a:p>
                      <a:pPr algn="ctr" fontAlgn="b"/>
                      <a:r>
                        <a:rPr lang="th-TH" sz="20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14</a:t>
                      </a:r>
                    </a:p>
                  </a:txBody>
                  <a:tcPr marL="4398" marR="4398" marT="439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แปลงยาว 1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โรงเรียนทุ่งสะเดา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11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217</a:t>
                      </a:r>
                      <a:endParaRPr lang="th-TH" sz="20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13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 dirty="0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26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923C"/>
                    </a:solidFill>
                  </a:tcPr>
                </a:tc>
              </a:tr>
              <a:tr h="268139">
                <a:tc>
                  <a:txBody>
                    <a:bodyPr/>
                    <a:lstStyle/>
                    <a:p>
                      <a:pPr algn="ctr" fontAlgn="b"/>
                      <a:r>
                        <a:rPr lang="th-TH" sz="20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15</a:t>
                      </a:r>
                    </a:p>
                  </a:txBody>
                  <a:tcPr marL="4398" marR="4398" marT="4398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แปลงยาว 2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โรงเรียนตลาดบางบ่อ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9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204</a:t>
                      </a:r>
                      <a:endParaRPr lang="th-TH" sz="20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11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 dirty="0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22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923C"/>
                    </a:solidFill>
                  </a:tcPr>
                </a:tc>
              </a:tr>
              <a:tr h="273611">
                <a:tc>
                  <a:txBody>
                    <a:bodyPr/>
                    <a:lstStyle/>
                    <a:p>
                      <a:pPr algn="ctr" fontAlgn="b"/>
                      <a:r>
                        <a:rPr lang="th-TH" sz="20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16</a:t>
                      </a:r>
                    </a:p>
                  </a:txBody>
                  <a:tcPr marL="4398" marR="4398" marT="439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ท่าตะเกียบ 1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โรงเรียนบ้านท่ากลอย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10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251</a:t>
                      </a:r>
                      <a:endParaRPr lang="th-TH" sz="20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12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 dirty="0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24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273611">
                <a:tc>
                  <a:txBody>
                    <a:bodyPr/>
                    <a:lstStyle/>
                    <a:p>
                      <a:pPr algn="ctr" fontAlgn="b"/>
                      <a:r>
                        <a:rPr lang="th-TH" sz="20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17</a:t>
                      </a:r>
                    </a:p>
                  </a:txBody>
                  <a:tcPr marL="4398" marR="4398" marT="439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ท่าตะเกียบ 2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โรงเรียนบ้านทุ่งส่าย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10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345</a:t>
                      </a:r>
                      <a:endParaRPr lang="th-TH" sz="20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12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 dirty="0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24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229833">
                <a:tc>
                  <a:txBody>
                    <a:bodyPr/>
                    <a:lstStyle/>
                    <a:p>
                      <a:pPr algn="ctr" fontAlgn="b"/>
                      <a:r>
                        <a:rPr lang="th-TH" sz="20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4398" marR="4398" marT="439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0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4398" marR="4398" marT="439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0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รวม</a:t>
                      </a:r>
                      <a:r>
                        <a:rPr lang="th-TH" sz="20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4398" marR="4398" marT="439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0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158</a:t>
                      </a:r>
                    </a:p>
                  </a:txBody>
                  <a:tcPr marL="4398" marR="4398" marT="4398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0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3,247</a:t>
                      </a:r>
                      <a:endParaRPr lang="th-TH" sz="20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4398" marR="4398" marT="439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179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0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358</a:t>
                      </a:r>
                    </a:p>
                  </a:txBody>
                  <a:tcPr marL="4398" marR="4398" marT="4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267744" y="0"/>
            <a:ext cx="4464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ข้อมูล จำแนกตามศูนย์ประสานการสอบ</a:t>
            </a:r>
            <a:endParaRPr lang="th-TH" b="1" dirty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864096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th-TH" sz="4800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คณะกรรมการติดตาม ตรวจเยี่ยม ประเมินผล</a:t>
            </a:r>
            <a:endParaRPr lang="th-TH" sz="4800" b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467544" y="1340768"/>
            <a:ext cx="4104456" cy="65935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th-TH" dirty="0" smtClean="0"/>
              <a:t>	</a:t>
            </a:r>
            <a:r>
              <a:rPr lang="th-TH" sz="3200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	</a:t>
            </a:r>
            <a:r>
              <a:rPr lang="th-TH" sz="3200" dirty="0" err="1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สพฐ.</a:t>
            </a:r>
            <a:endParaRPr lang="th-TH" sz="3200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3"/>
          </p:nvPr>
        </p:nvSpPr>
        <p:spPr>
          <a:xfrm>
            <a:off x="4644008" y="1340768"/>
            <a:ext cx="4041775" cy="65484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th-TH" sz="3200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เขตพื้นที่การศึกษา</a:t>
            </a:r>
            <a:endParaRPr lang="th-TH" sz="3200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" name="ตัวยึดเนื้อหา 4"/>
          <p:cNvSpPr>
            <a:spLocks noGrp="1"/>
          </p:cNvSpPr>
          <p:nvPr>
            <p:ph sz="quarter" idx="2"/>
          </p:nvPr>
        </p:nvSpPr>
        <p:spPr>
          <a:xfrm>
            <a:off x="457200" y="2060848"/>
            <a:ext cx="4114800" cy="429947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th-TH" sz="800" b="1" dirty="0" smtClean="0">
              <a:latin typeface="TH SarabunPSK" pitchFamily="34" charset="-34"/>
              <a:cs typeface="TH SarabunPSK" pitchFamily="34" charset="-34"/>
            </a:endParaRPr>
          </a:p>
          <a:p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คณะกรรมการ ประกอบด้วย</a:t>
            </a:r>
          </a:p>
          <a:p>
            <a:pPr>
              <a:buNone/>
            </a:pP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     ๑. ผู้ช่วยเลขาธิการ </a:t>
            </a:r>
            <a:r>
              <a:rPr lang="th-TH" sz="2800" b="1" dirty="0" err="1" smtClean="0">
                <a:latin typeface="TH SarabunPSK" pitchFamily="34" charset="-34"/>
                <a:cs typeface="TH SarabunPSK" pitchFamily="34" charset="-34"/>
              </a:rPr>
              <a:t>สพฐ.</a:t>
            </a:r>
            <a:endParaRPr lang="th-TH" sz="2800" b="1" dirty="0" smtClean="0">
              <a:latin typeface="TH SarabunPSK" pitchFamily="34" charset="-34"/>
              <a:cs typeface="TH SarabunPSK" pitchFamily="34" charset="-34"/>
            </a:endParaRPr>
          </a:p>
          <a:p>
            <a:pPr>
              <a:buNone/>
            </a:pP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	  ๒.ผู้เชียวชาญ ฯ </a:t>
            </a:r>
            <a:r>
              <a:rPr lang="th-TH" sz="2800" b="1" dirty="0" err="1" smtClean="0">
                <a:latin typeface="TH SarabunPSK" pitchFamily="34" charset="-34"/>
                <a:cs typeface="TH SarabunPSK" pitchFamily="34" charset="-34"/>
              </a:rPr>
              <a:t>สพฐ.</a:t>
            </a:r>
            <a:endParaRPr lang="th-TH" sz="2800" b="1" dirty="0" smtClean="0">
              <a:latin typeface="TH SarabunPSK" pitchFamily="34" charset="-34"/>
              <a:cs typeface="TH SarabunPSK" pitchFamily="34" charset="-34"/>
            </a:endParaRPr>
          </a:p>
          <a:p>
            <a:pPr>
              <a:buNone/>
            </a:pP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	  ๓. นักวิชาการ จาก </a:t>
            </a:r>
            <a:r>
              <a:rPr lang="th-TH" sz="2800" b="1" dirty="0" err="1" smtClean="0">
                <a:latin typeface="TH SarabunPSK" pitchFamily="34" charset="-34"/>
                <a:cs typeface="TH SarabunPSK" pitchFamily="34" charset="-34"/>
              </a:rPr>
              <a:t>สทศ.</a:t>
            </a:r>
            <a:endParaRPr lang="th-TH" sz="2800" b="1" dirty="0" smtClean="0">
              <a:latin typeface="TH SarabunPSK" pitchFamily="34" charset="-34"/>
              <a:cs typeface="TH SarabunPSK" pitchFamily="34" charset="-34"/>
            </a:endParaRPr>
          </a:p>
          <a:p>
            <a:pPr>
              <a:buNone/>
            </a:pP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 -  ตรวจเยี่ยม ติดตามการดำเนินการ     จัดสอบของ </a:t>
            </a:r>
            <a:r>
              <a:rPr lang="th-TH" sz="2800" b="1" dirty="0" err="1" smtClean="0">
                <a:latin typeface="TH SarabunPSK" pitchFamily="34" charset="-34"/>
                <a:cs typeface="TH SarabunPSK" pitchFamily="34" charset="-34"/>
              </a:rPr>
              <a:t>สพป.</a:t>
            </a: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 / ศูนย์สอบ ฯ</a:t>
            </a:r>
          </a:p>
          <a:p>
            <a:pPr>
              <a:buNone/>
            </a:pP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   วันที่ ๑๙ – ๒๓ กุมภาพันธ์ ๒๕๕๖</a:t>
            </a:r>
          </a:p>
          <a:p>
            <a:pPr>
              <a:buNone/>
            </a:pPr>
            <a:endParaRPr lang="th-TH" dirty="0"/>
          </a:p>
        </p:txBody>
      </p:sp>
      <p:sp>
        <p:nvSpPr>
          <p:cNvPr id="6" name="ตัวยึดเนื้อหา 5"/>
          <p:cNvSpPr>
            <a:spLocks noGrp="1"/>
          </p:cNvSpPr>
          <p:nvPr>
            <p:ph sz="quarter" idx="4"/>
          </p:nvPr>
        </p:nvSpPr>
        <p:spPr>
          <a:xfrm>
            <a:off x="4645025" y="1988840"/>
            <a:ext cx="4041775" cy="437148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th-TH" sz="800" b="1" dirty="0" smtClean="0">
              <a:latin typeface="TH SarabunPSK" pitchFamily="34" charset="-34"/>
              <a:cs typeface="TH SarabunPSK" pitchFamily="34" charset="-34"/>
            </a:endParaRPr>
          </a:p>
          <a:p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คณะกรรมการ ประกอบด้วย</a:t>
            </a:r>
          </a:p>
          <a:p>
            <a:pPr>
              <a:buNone/>
            </a:pP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    ๑. ผู้อำนวยการ </a:t>
            </a:r>
            <a:r>
              <a:rPr lang="th-TH" sz="2800" b="1" dirty="0" err="1" smtClean="0">
                <a:latin typeface="TH SarabunPSK" pitchFamily="34" charset="-34"/>
                <a:cs typeface="TH SarabunPSK" pitchFamily="34" charset="-34"/>
              </a:rPr>
              <a:t>สพป.</a:t>
            </a:r>
            <a:endParaRPr lang="th-TH" sz="2800" b="1" dirty="0" smtClean="0">
              <a:latin typeface="TH SarabunPSK" pitchFamily="34" charset="-34"/>
              <a:cs typeface="TH SarabunPSK" pitchFamily="34" charset="-34"/>
            </a:endParaRPr>
          </a:p>
          <a:p>
            <a:pPr>
              <a:buNone/>
            </a:pP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	 ๒. รองผู้อำนวยการ </a:t>
            </a:r>
            <a:r>
              <a:rPr lang="th-TH" sz="2800" b="1" dirty="0" err="1" smtClean="0">
                <a:latin typeface="TH SarabunPSK" pitchFamily="34" charset="-34"/>
                <a:cs typeface="TH SarabunPSK" pitchFamily="34" charset="-34"/>
              </a:rPr>
              <a:t>สพป.</a:t>
            </a:r>
            <a:endParaRPr lang="th-TH" sz="2800" b="1" dirty="0" smtClean="0">
              <a:latin typeface="TH SarabunPSK" pitchFamily="34" charset="-34"/>
              <a:cs typeface="TH SarabunPSK" pitchFamily="34" charset="-34"/>
            </a:endParaRPr>
          </a:p>
          <a:p>
            <a:pPr>
              <a:buNone/>
            </a:pP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     ๓. ศึกษานิเทศก์</a:t>
            </a:r>
            <a:endParaRPr lang="th-TH" sz="2800" b="1" dirty="0">
              <a:latin typeface="TH SarabunPSK" pitchFamily="34" charset="-34"/>
              <a:cs typeface="TH SarabunPSK" pitchFamily="34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35696" y="260648"/>
            <a:ext cx="5544616" cy="70788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4000" b="1" dirty="0" smtClean="0">
                <a:latin typeface="TH SarabunPSK" pitchFamily="34" charset="-34"/>
                <a:cs typeface="TH SarabunPSK" pitchFamily="34" charset="-34"/>
              </a:rPr>
              <a:t>วันสอบ ๒๑ กุมภาพันธ์ ๒๕๕๖</a:t>
            </a:r>
            <a:endParaRPr lang="th-TH" sz="40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83768" y="1412776"/>
            <a:ext cx="4320480" cy="58477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32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ศูนย์สอบ (</a:t>
            </a:r>
            <a:r>
              <a:rPr lang="th-TH" sz="3200" b="1" dirty="0" err="1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สพป.</a:t>
            </a:r>
            <a:r>
              <a:rPr lang="th-TH" sz="32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ฉะเชิงเทรา เขต ๒</a:t>
            </a:r>
            <a:endParaRPr lang="th-TH" sz="3200" b="1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19672" y="2996952"/>
            <a:ext cx="6120680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ศูนย์ประสานการสอบประจำเขตคุณภาพ ๑๗ ศูนย์</a:t>
            </a:r>
            <a:endParaRPr lang="th-TH" sz="32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19672" y="4869160"/>
            <a:ext cx="6048672" cy="58477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32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สนามสอบ (โรงเรียนในเขตคุณภาพ)</a:t>
            </a:r>
            <a:endParaRPr lang="th-TH" sz="3200" b="1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6" name="ลูกศรขึ้น-ลง 5"/>
          <p:cNvSpPr/>
          <p:nvPr/>
        </p:nvSpPr>
        <p:spPr>
          <a:xfrm>
            <a:off x="4355976" y="3717032"/>
            <a:ext cx="288032" cy="864096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7" name="ลูกศรลง 6"/>
          <p:cNvSpPr/>
          <p:nvPr/>
        </p:nvSpPr>
        <p:spPr>
          <a:xfrm>
            <a:off x="4355976" y="2060848"/>
            <a:ext cx="288032" cy="7920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9" name="TextBox 8"/>
          <p:cNvSpPr txBox="1"/>
          <p:nvPr/>
        </p:nvSpPr>
        <p:spPr>
          <a:xfrm>
            <a:off x="4932040" y="2060848"/>
            <a:ext cx="3816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h-TH" sz="24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 รับ – ส่งแบบทดสอบ /กระดาษคำตอบ</a:t>
            </a:r>
          </a:p>
          <a:p>
            <a:r>
              <a:rPr lang="th-TH" sz="24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         </a:t>
            </a:r>
            <a:r>
              <a:rPr lang="th-TH" sz="2400" b="1" dirty="0" err="1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ศน.</a:t>
            </a:r>
            <a:r>
              <a:rPr lang="th-TH" sz="24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 / รองผอ. </a:t>
            </a:r>
            <a:r>
              <a:rPr lang="th-TH" sz="2400" b="1" dirty="0" err="1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สพป.ฉช.</a:t>
            </a:r>
            <a:r>
              <a:rPr lang="th-TH" sz="24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๒</a:t>
            </a:r>
            <a:endParaRPr lang="th-TH" sz="2400" b="1" dirty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0" name="สี่เหลี่ยมผืนผ้า 9"/>
          <p:cNvSpPr/>
          <p:nvPr/>
        </p:nvSpPr>
        <p:spPr>
          <a:xfrm>
            <a:off x="5004048" y="3789040"/>
            <a:ext cx="38884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h-TH" sz="24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 รับ – ส่งแบบทดสอบ /กระดาษคำตอบ</a:t>
            </a:r>
          </a:p>
          <a:p>
            <a:r>
              <a:rPr lang="th-TH" sz="24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          ประธานสนามสอบ (ผอ.โรงเรียน)</a:t>
            </a:r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2267744" y="5589240"/>
            <a:ext cx="51845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h-TH" sz="24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ดำเนินการสอบตามตารางสอบ  (กรรมการกำกับการสอบ)</a:t>
            </a:r>
          </a:p>
          <a:p>
            <a:pPr>
              <a:buFont typeface="Arial" pitchFamily="34" charset="0"/>
              <a:buChar char="•"/>
            </a:pPr>
            <a:r>
              <a:rPr lang="th-TH" sz="24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 ตรวจเยี่ยมสนามสอบ  ( </a:t>
            </a:r>
            <a:r>
              <a:rPr lang="th-TH" sz="2400" b="1" dirty="0" err="1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ศน.</a:t>
            </a:r>
            <a:r>
              <a:rPr lang="th-TH" sz="24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 / รอง ผอ.</a:t>
            </a:r>
            <a:r>
              <a:rPr lang="th-TH" sz="2400" b="1" dirty="0" err="1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สพป.ฉช.</a:t>
            </a:r>
            <a:r>
              <a:rPr lang="th-TH" sz="24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๒)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การเบิกค่าใช้จ่ายในการเดินทางไปราชการ</a:t>
            </a:r>
            <a:endParaRPr lang="th-TH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th-TH" sz="3200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ประธานสนามสอบ</a:t>
            </a:r>
            <a:endParaRPr lang="th-TH" sz="3200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3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th-TH" sz="3200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กรรมการกำกับการสอบ</a:t>
            </a:r>
            <a:endParaRPr lang="th-TH" sz="3200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" name="ตัวยึดเนื้อหา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206652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th-TH" sz="800" dirty="0" smtClean="0"/>
          </a:p>
          <a:p>
            <a:r>
              <a:rPr lang="th-TH" sz="28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ประธานสนามสอบที่เดินทางไปรับแบบทดสอบที่ศูนย์ประสานการสอบ</a:t>
            </a:r>
          </a:p>
          <a:p>
            <a:r>
              <a:rPr lang="th-TH" sz="28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จำนวน ๑๔๑ คน</a:t>
            </a:r>
          </a:p>
        </p:txBody>
      </p:sp>
      <p:sp>
        <p:nvSpPr>
          <p:cNvPr id="6" name="ตัวยึดเนื้อหา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2066528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endParaRPr lang="th-TH" sz="800" dirty="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  <a:p>
            <a:pPr>
              <a:buFont typeface="Wingdings" pitchFamily="2" charset="2"/>
              <a:buChar char="§"/>
            </a:pPr>
            <a:r>
              <a:rPr lang="th-TH" sz="28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กรรมการกำกับห้องสอบทุกคน</a:t>
            </a:r>
          </a:p>
          <a:p>
            <a:pPr>
              <a:buNone/>
            </a:pPr>
            <a:r>
              <a:rPr lang="th-TH" sz="28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   ที่ไปปฏิบัติหน้าที่ตามคำสั่ง</a:t>
            </a:r>
          </a:p>
          <a:p>
            <a:r>
              <a:rPr lang="th-TH" sz="28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จำนวน ๓๕๘ คน</a:t>
            </a:r>
            <a:endParaRPr lang="th-TH" sz="2800" b="1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5576" y="5013176"/>
            <a:ext cx="7560840" cy="138499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เขียนใบเบิกค่าพาหนะ เบิกได้คน</a:t>
            </a: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ละ </a:t>
            </a: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๒๐๐ บาท</a:t>
            </a:r>
          </a:p>
          <a:p>
            <a:pPr algn="ctr"/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ส่งที่ </a:t>
            </a:r>
            <a:r>
              <a:rPr lang="th-TH" b="1" dirty="0" err="1" smtClean="0">
                <a:latin typeface="TH SarabunPSK" pitchFamily="34" charset="-34"/>
                <a:cs typeface="TH SarabunPSK" pitchFamily="34" charset="-34"/>
              </a:rPr>
              <a:t>ศน.</a:t>
            </a: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นงลักษณ์  โฉมศรี</a:t>
            </a:r>
          </a:p>
          <a:p>
            <a:pPr algn="ctr"/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ภายใน ๒๘ กุมภาพันธ์ ๒๕๕๖ </a:t>
            </a:r>
            <a:endParaRPr lang="th-TH" b="1" dirty="0">
              <a:latin typeface="TH SarabunPSK" pitchFamily="34" charset="-34"/>
              <a:cs typeface="TH SarabunPSK" pitchFamily="34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ตัวยึดรูปภาพ 4" descr="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7411" r="7411"/>
          <a:stretch>
            <a:fillRect/>
          </a:stretch>
        </p:blipFill>
        <p:spPr>
          <a:xfrm rot="420000">
            <a:off x="3111398" y="509591"/>
            <a:ext cx="5556496" cy="4731274"/>
          </a:xfrm>
        </p:spPr>
      </p:pic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 rot="21176904">
            <a:off x="822844" y="4373901"/>
            <a:ext cx="3744416" cy="1326602"/>
          </a:xfrm>
          <a:ln>
            <a:prstDash val="dashDot"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th-TH" sz="3200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ครูและเด็กรวมพลัง...ครั้งสุดท้าย</a:t>
            </a:r>
            <a:br>
              <a:rPr lang="th-TH" sz="3200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3200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ปลายปี...สอบ </a:t>
            </a:r>
            <a:r>
              <a:rPr lang="en-US" sz="3200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NT </a:t>
            </a:r>
            <a:r>
              <a:rPr lang="th-TH" sz="3200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ป.๓</a:t>
            </a:r>
            <a:endParaRPr lang="th-TH" sz="3200" dirty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sz="half" idx="2"/>
          </p:nvPr>
        </p:nvSpPr>
        <p:spPr>
          <a:xfrm rot="21137677">
            <a:off x="551816" y="941593"/>
            <a:ext cx="2808312" cy="2520280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th-TH" sz="24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สอบ </a:t>
            </a:r>
            <a:r>
              <a:rPr lang="en-US" sz="24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NT </a:t>
            </a:r>
            <a:r>
              <a:rPr lang="th-TH" sz="24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ป.๓ ไม่เหมือนปีที่แล้ว </a:t>
            </a:r>
          </a:p>
          <a:p>
            <a:r>
              <a:rPr lang="th-TH" sz="24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สอบความสามารถด้านภาษา ด้านการคิดคำนวณ </a:t>
            </a:r>
          </a:p>
          <a:p>
            <a:r>
              <a:rPr lang="th-TH" sz="24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และด้านการใช้เหตุผล</a:t>
            </a:r>
          </a:p>
          <a:p>
            <a:r>
              <a:rPr lang="th-TH" sz="24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ครูดูกรอบ...ก่อน</a:t>
            </a:r>
            <a:r>
              <a:rPr lang="th-TH" sz="2400" b="1" dirty="0" err="1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ติว</a:t>
            </a:r>
            <a:r>
              <a:rPr lang="th-TH" sz="24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เด็ก  </a:t>
            </a:r>
          </a:p>
          <a:p>
            <a:r>
              <a:rPr lang="th-TH" sz="24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ไม่เช่นนั้น...เด็กอาจตกยกชั้น</a:t>
            </a:r>
          </a:p>
          <a:p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 </a:t>
            </a:r>
            <a:endParaRPr lang="th-TH" sz="2400" dirty="0">
              <a:latin typeface="TH SarabunPSK" pitchFamily="34" charset="-34"/>
              <a:cs typeface="TH SarabunPSK" pitchFamily="34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forrunnersmag.com/webboard/uploads/2012/7/thread-295720-xgepznfy.gif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0" y="2348880"/>
            <a:ext cx="4104456" cy="4118138"/>
          </a:xfrm>
          <a:prstGeom prst="rect">
            <a:avLst/>
          </a:prstGeom>
          <a:noFill/>
        </p:spPr>
      </p:pic>
      <p:sp>
        <p:nvSpPr>
          <p:cNvPr id="5" name="คำบรรยายภาพแบบเมฆ 4"/>
          <p:cNvSpPr/>
          <p:nvPr/>
        </p:nvSpPr>
        <p:spPr>
          <a:xfrm>
            <a:off x="2339752" y="548680"/>
            <a:ext cx="5256584" cy="1584176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6000" b="1" dirty="0" smtClean="0">
                <a:latin typeface="TH SarabunPSK" pitchFamily="34" charset="-34"/>
                <a:cs typeface="TH SarabunPSK" pitchFamily="34" charset="-34"/>
              </a:rPr>
              <a:t>ขอบคุณค่ะ</a:t>
            </a:r>
            <a:endParaRPr lang="th-TH" sz="60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030" name="AutoShape 6" descr="data:image/jpeg;base64,/9j/4AAQSkZJRgABAQAAAQABAAD/2wCEAAkGBhASERUTEhQSFBIWFxcUFBgVFBgXExUWFhQVFBYVFhUXHCYfGBkjGRUUHy8gIygpLCwsFR4xNTAqNSYrLCkBCQoKDgwOGg8PGiwkHSQpLDQqKiwqLywsKi8sLCkpLywtLCwsKS8sLCwuLyw0LzAsLCwsLCwpLCwsLCwsKSkpLP/AABEIAOEA4AMBIgACEQEDEQH/xAAcAAEAAgMBAQEAAAAAAAAAAAAABQYDBAcCAQj/xABCEAACAQIDBgIGBwcDAwUAAAABAgADEQQSIQUGMUFRYRNxByIygZGhFCNCUrHB8DNicpKi0eFDgvFTsrMVFiRjg//EABoBAQADAQEBAAAAAAAAAAAAAAACAwQFAQb/xAAwEQACAgEDAgIIBgMAAAAAAAAAAQIDEQQhMRJBE3EiUWGBkaHB8AUjMrHR4RRC8f/aAAwDAQACEQMRAD8A7jERAEREAREQBERAEREAREQBETHXxCIpZ2VVHEsQAPMmAZImpg9rYerpSq0qh6I6sfgDNuDxNPdCIiD0REQBERAEREAREQBERAEREAREQBERAEREAREQBERAE5/vtiWfFZD7FNVKjlma5L9zawB5WPUzoEgN5N1xiCKlNglYDLci6uoJIVraixJsRwudDM+ohKdbUSi+LlHCKRS2Y9QZkAYjWysPFW32lAOb3rLdujvI1X6isb1QLo3/AFFHG/7459Rr1tW6+72MpnWi5trmpkOL9rEN/TNGtin8QG5SupDjMCrhhwYqbHseut+JnOrlOh5aeO5ijJ1vPH1OtRI3YG2VxNEPbK49Wot/ZccR5HQg9CJJTsJprKOnGSksoRK1tjfelTJSivjONCb2pKRoQXscx7KDwsSJBvvBtKpqpZR/9VC4+LBpRPU1xeO/sKZXxWy38joMTntLezHUiA5V/wB2rTysfJktbzsZZ9hb1UsSchBp1rXyMbhgOJRh7Q+B6gT2vUQm8J7iF8ZPHDJuIiXl4iIgCIiAIiIAiIgCIiAIiIAiIgCIiAIiIAmDGYClVXLVRHXoygjzF+Bla2vv0qkph1FQjQ1GP1QP7oGr/IdzIRt7MadfFA7LTW39QJ+cyz1VcXhszyvhxySOOwrbMrLVo3fD1fq3psxLAgFlyueOge2buCdRl94na9faDeBhg1Gla9eo9r2PBAEY8ddLi9jqBxgdq7dxVdFRzTYK2ceqVYnKy2JBI+105Sz7iY6h4PhA5a5LPUVtGYk8VPB1C5RcdBe0qrsU59MX6Jlg1KfQniL7fReZrVPR8wA8OuLjk1P1fIZWFvnIXHbIxdA3dHt9+kS6e/KMy+ZAHedNiWz0lcuNjTLTR/12OV0t4KhFvFDrzDlai/B72nrYtF62IpeCLlaqOzL7FNVYFwW5XW62vc5vOdLrYGk5u1NGPVlBPzEyogAsAAOg0Eqjo8STcs4If40n+qR6iIm82CIiAIiIAiIgCIiAIiIAiIgCIiAJ4q1VVSzEKoFySbAAcSSeAn13CgkkAAXJOgAGpJM4B6SvSO+NqGjRJXCqbaaGqQfabt0H5yE59KLK63Nlx3r9NtGkTTwaCs40NRrikD2A1b5e+c72n6T9qV7hq+VTcFUUKtjxU21I5cZVZ9mVzk+5uVMEsYOg7A3qp1gEeyVOFuR8pPzj0ndk73V6Nlb6xOh9oeRmOyjO8Tk3/h8o71br1d/7++TokcwQSGBupBsykcCDyMh9n714arpmyN0bT4dfOS6VAdQQR2N5lcZRe5zZJp4ksM6DupvAcQhWpbxqds9tA6m+WoByvYgjkQeVpOzmW7uL8LF0m4Bj4TdxU0A/nCfCdNnb01rshl8m6iblHflCIiaDQIiIAiIgCIiAIiIAiIgCVbeDDVKmJWmLO7ofCV8/0egiW8XEVVQr4lQs1NFW4OnqlfXMtMjN5zbBYm3/AEK3/jaeN4WSMn0ps97Fw+JppkxD0qpWwV6aOhKgW9dajuc3fMb9pITnuztv4igbK3iJ9yoSdNfZqasvvzDTQCW/Y+8NHEaKStQC7U3sHA6jky68RcTNRqq7v0vf1EIWqWz2ZJxE1tpY9KFGpWfRKas7eSi81Fpzb00b6GlTGComz1BmrEcVTknm3Hyt1nE5vba2s+KxFSvUN2qMW8hyA7AWE3tkbl43FU/Eo0syXtcsFvbpfjMM5ZeWdSuHRHBCRJ/E7hbSTjh3P8Fm/CROJ2ZXpm1SlUQ/vIRI5TJmtE+T7PQfCJmo4uonsO6+TH8OExRBGUVJYkskvgN68VSdH8QvkdXs2oJRgw4W5gT9J7ubdp4zDU8RT9lxqOasNGU+Rn5VnWPQPtwh62EY6EeMg6EEK/xBB90sqfS8eszWUQjHMEl5I7LET4xtNZjPsTGawy5hqP1cecjMTtwD2de8lGDlwVztjDlkqr3v2NvkD+c9StUduNrw1Yn8vyknhNsK2jaScqpIqhqYS2ySUT4DPsqNIiIgCIiAJp7YoZ8PWT71N1/mQj85uT4RB41lYOVrU0VuRA+DW/O0yFdQdQym6kGzKeoI1BmKjQATw/u3pH/YSh/7YSv6hJ4i9/NeP4fOfH4ae3KZzU9ty3bv71kkUsQRnOiVOCueSsOCv8jysdJD+mzahpbO8Mca1RUP8Iu5+YX4yNdARYi4OhB4GVz0i161ahh6btdaTVDnOrZMgsG6kWtfmCL6gk9jTa12R8OfPr9Zu0k34ijIouw9kticRTorxdrE9BzPwn6HwGCSjTWlTFkQBQPLn585y70N7ODVq1Yj2FCL2Lan5D5yP329JKVqFQ4fGYiliFxBp06NIZaZoLceM9ULdmY62D2AIGXixtcHbLpXY7FlihuztE+MoIsQCO+s5t6Ht+sRjBVoYls9SkA6OfaZCcpDW4kHLrxObtOlTPODhLpZKElJZRC7T3MwNcevQS/VRlb+mUnbfoeI1wtW+vsVONuzc/lOoRCnJEj877zYLwcQ1EBgtP6tSRbMF4sL8iSTIufofb+7OGxiZayXP2XGjr5H8px3ezcTEYI5v2lG+jgcOzDkZohYpArUtvooxBTauHt9rOp7g02lSlt9FGGL7Vw9vs52PYCm0tXK8yM/0vyP0hET4ZuOUQe3atj6uh59D5j85W6tck9JM7bDZzqPh/mQBnSpS6T57Vzbmz6GM2cNiddfdNWeqXES5rJkjJply2Ri2dbcLdePw5STkFsAm50/CTs5dixI+k08nKtNiIiVmgREXgCIiAc52vQyYmutrDPnHcVAHJ/mL/CQ2KBFQKPZqlb9imrfzILf7ZbN9cLlr06nKohpk/vIS6j3q1T+WVrGUs6kKfXFmXsw1Hu5fGfNaiPh6iS7P6/2cy2PK9T+/kbE18fgErIUcXB6cRcW0M9YTEiogYc+I6HmPcZmmLeD9qJxlxKJt+jrdj6PTqKrA53za9F0GvPTWcj3r9D+Pp4qp9GpeLQZi1MoyjKCScjKzAgrwvwIsew7VsGtoy97iS07FOoaXUuXydyuPjVpyf33KF6Kdwamz6b1K9vpFYKCoIIpotzlzDixJ1tpoJfZhxOJCAE3sTbTlodflPdKqrC6kEdp5OTm+pmqMOmO3B7nitWVFLOyqo1JYgKB1JPCe5yz0k7+Ng9oJTehTxFEYZrU6h9TxKrFfFYWIbKqZQLcHfUXntVfiS6SNk+iOTpGz9r4euCaFalVA0Jp1FcA98pNpsVqKupVgGUixBFwR0In5h9H20qtHaWGakTdqqUmA4MlRgjKeosb9iAeU/TuIrqiM7GyqCxPYC5k7qvDlhEarOtHAt9dn0qGNq06OiKRpe9iRcgdhLv6BtlZsRXxBGiIKY/ic3PyX5zm+1cca1epVPF3ZvidJ+hfRdu8cJs+mGFqlX65+oz+yPctviZrqjlojfLEPMt0RE2HPIjbWDv6w98q+Iw5B0l7xFRVUluA/VgOZkU2w8wzcGOpHIdF9395qqt6VuczVabrlmJU/DPSbGGwpvrftJ4bBbtN/CbIVdTqZbK9YMtehm3ueNl4N0W9wb8iLH4j+0kVY8xb5iehExSl1PLO1CCgsIRESJMSj747O8PErWXMvirlLIxRs9PUespB1T/xy8SP27sv6RQanwb2kP3XXVT5X0PYmU31uytxXPYqth1xKdhd4sXT4VPEXpVUNp0DLZvebybwW/FM2Fem1I/eX6yn8VGYeZW3eVNSSNQVOoI5qwNmB7ggj3TCMQb5DYP9n7r9x+Y4j5zg1ay+G2c47MyKxx4ZfN4KKYrCM1FlqFbVaZQhgWTUqDwuy5l/3SiugdQQbaXVhxF/xHae8JVIIq0mamxAOZDYnTTMODeTAzFQYhmRiCbl1IFgQTcgDlYm3kRGpvjfiSWJLk8nPqeWufv79xo4V3pVitS2WobqR7OfnpyJ6dZLTW2hgxVQrwPFT0YcD+usw4HaQNO9QhWXR76ajnM0/wAxda57/RlVacZeHznj6olMLiCjBh7+4lno1gwBHAzke2d8TfLQ0HN+vlNXYO+2Jw1TMWNWmfbRjx7qfst8vxGqiqcVufQaSudccS49R2DaWDNWkyBijEeqwF8p5G3OUnD0dqUKlnptVF7ZkK8OqsLfBhLPsPevC4ofVuA/NG0ce7n5i4kxNMZOO2DsUap0xcelNP1/RmrgUqgfWG55DS48yJW9/PRzQ2mFYsaVdBlWoFzXW98jrcXFySNRa56y3RIqbi8oyTxPlFD3H9EVLAVPpFRzXqi4pnJkRLixIFzduOt+fCefSlvLkpDCUjerVtntxVOQ7Em3u85dMdtkIuW9zyHTzMouM3boVKxrMG8RiSSD1Nzx4cx74nqIdeZsxyvrp9F/L6kD6L9xGxmIFWqv/wAai12uNKjjgg6jme3mJ+g5ymjhERQqiyjgATb4TIE6Fh5Mw/AyUPxGEf8AVmC3VOb4+Z1KJzOjjKyexWrj/wDRm+Tkj5Tfp7zYsKQXVwQR6yhXv2dLAeeUzXV+IVWPG6KnqElui4ofEe/+mh9XozjQnyXgO9+gm5KlhcfVxiMlAeCaS5Hp1EWphauYD1C4tUDBQRcWtnuVbQTf3Sqs1MtaqKTZHprVfO1MlB4lIPclkVwbEk6lgDlAA3Kamk48FtbTWSeiInpYIiIAiIgCIiAUze/ZHhv9IQeo9hWA+y2gWp5EWU9LKeplcxSIVs9gONybWI5g8jOqVKYYEEAgixB1BB0II6Sg7c2E2Fa4u2HJ9VuJp/uOenRvcdbFuNrtK8+LD3/yY7q8b9mVihjlo2VmV6dzlcMCRc3s4B+YkjUUOoKkXGqkaj/g8DPTUEPFVPmBNN9nMhLUDlJ1KH9m3u+yfKczqjJ54fyZj6ZQWOV819/E3KFYMOhGjA8VPQ/rWYK+6v0pxwCf6l+3Arb7XL9a7eyNnPXbOyNSK6MdCHHQdR35cuctlKiFFgLCXVVuMuo6ui08p4sllLt2b/o5bvT6P1wtBqyVGexAsQBYHmZS53XbFcMppWDBhZr8Lf3nP6no5Y1fVcCkdT94dhOlGmzp6scncdbxkpQOtxoRqCOI8jJrA754+lYLXcqOT2cfFhm+ctW8O5SphD4K+shzn7zC1jOdxODi8SINYLdR9J+OBGbwivOyEH3HNLXhNvtiKYdXNjyGlj0nKfAbLnsct7XtpfpeT25m0CtU0yfVcafxD/H4TJfDMcx7GbUxlKDw90XmJgr46mntOo7X1+A1mBdos/7KmzD7zeonnrqfhOcq5NZxsfPuyKeM7m1XrBVJPuHMk6ADuTpMa1guhOZzqQupue3IcrnpMZwTPY1WvY3CpdVB8+J+UkaOzstMuMqKOHK5klFPZbs9hGc28LZI10DHj6o+J954D5+c3dlbKqYl8tO6010epxC9VW/tVPkOJ5AyGy91alaxqEpR0JsbVKnYH7C9+J5W4y5YfDpTUIihUUWUAWAHYTs0aHCxZ719PJd/W/JEqqnN9T4/cx4DAU6NMU6a5UHxJPEk8SSdSTxnvCYRKSLTpqEpooRFUWCqosAB0AmWJ1EsbI3pY2QiInp6IiIAiIgCIiAJ4rZcpzWy2Oa/C3O8+YitlUtppwubXPS8hMZiWrIUbRTxAuCe17yqy2Nf6i6upz8iq476MtQjDioU5JcZAb/YJuQvbXtbhJDZ+zSdXRVHIalveSbfKb2F2ZTp+yNep1M2SbTnWSqb/LgvPG/9G9U0QWK4e97hVAFhoJq4jEE6L8ZmZS3YT01JUGZyANBr1OgA6maKNNj07Ph/JLqUTRpYKYsXihTbKFDWGap6wXKDoAM2hY8bdpL4mulOg1ceuoFxbW54AdtePSae7Wy6bNWetkq1s4udGWzIrApfSxuRfos0W2NtQg93+xVK/Kybey3pVlzUyGHMcx2Ycpp1PRps5qhqPS1OpAYhb9bDhNXa2FSniwuGBSs6ArkNgjZ9Sw4ZClyVP3R1loNY21NzzPXvIwfi5jYllfAolKXKZF7Y2VhfBXD+HTFMk+qABwHLvrx7SkVvRei1A9GqVAN8rC47i4k7vFtQ+OLBjkGhABF+nG//ADJXB4kVEDC+o4HiD0M599ilY4rtsSotjJuvuiorsCnTYoKYJ7jMT8eU3sLutzt4Y7Mw+QNpZsgvfnPNSsq+0QPOZPD3y237yiH4dTF5a2NLD7Fprxu3mbzKXzGwAyDtxPYdB1nvCY2lWY01dM3DKzZSe6gi7DXiJJf+jNpqotyF5spqeMxj9/yXxdaaUGku+O5oCow4Gx7ZgZY6N8ove9he/G9uc0MLsoqwLEG3LU68jrJKbtPXKKbkQ1FkZYURERNJlEREAREQBERAEREA09p0iyiy5jfvpoddCLyGq0yp1GvH1jLLMVeqqi7W7dfITPbSp+k3g01XOPo4yQObse/6MzUMNm15cv7z7i6/iNoAt7DubnTNyknSsqgXuRzsB8hK6KoZ6o74/cvssaj7TFSwU+YzBK6gXZWUhlZbXVhcXAYEHQkajnPb4iYHrzY1nZmbEmQmKNfDsWDLka9yVGQatbNawAOZ6jmwu1gDraarYClUvXwpaic2W2YolTgdLG63v/iTr15FY7CAplULlzFyh9lmJJ9Y9Lm9uwmaen96/Z+w0Riz7sbAeGXqupWo+gBYuyqOrniSRcnym/WxNgT0kPgcbV9l+IzFidLXayKtuOgJ8iJv09ntiFdVbJp7Vswv0IuLjjzllaUa/QX/AElJdMXIp2LwbO7VFqVEZjcjRl/lPabGzNo4mifWCVUP3fVe/UX9WbmO2RiKJ+spsV+/TBdPeAMy+8W7maVOqreyQfI3nzc5XVy9Nb+1fU+di3CfVFtS++xlr75uWKClUQjXQBjY87A/heR9XbOZvtDq1RW+AFtT8Js18MrWvow9lh7S+R/LhPaX5/Ln7uUjK2Mt2vmJ2X2PE5beX/DCK9JxYsredvwkpgNu4mh7D50+5VJYf7X9pf6gOk0HrqvFgCeFzqfIc5uYTZOJq/s6L2+9U+rT+oZiO4Uz2l25zTn7+R4ufb7C3bJ3po1iEN6dU8Ee3rfwNwfhwGvUCTMq2C3GTQ4h/E55FGWncG4v9preYHaWmfSUuxx/MSz7DbW549IRES4tEREAREQBERAEREAw4rFBBc6nkOv+JDVapY3Y3PyHYSH/APcGfFVM4KIGahdmGRXp1CEFvss4cnXjZdTwkuASbAEnoOM5V9rnLpXB1Vp3Tjq5aPhE90apBOpsORm1R2Wx9o5R0Gp+PAfOZMVs+kFvcrbnxv5g8Zo01c4PMtkVStg/RNJ68wPXms9ea7150MF0ajaevMD15rPXmB609waI1Gy1aWvY+FyUhfidT+UrGwcJ4tUX9ldT/aXWRkYtbLGIL3iaeM2Ph6utSlTc9WQE/HjNyJBrPJzWk+SFqbnYM/6bD+GrUUfANPVPdHBj/Sv/ABO7/wDcxkxEh4UPUvgQ8KGc9K+BrYTZlGl+yp06f8CBfwE2YiWE0ktkIiIPRERAEREAREQBERAEREArO0dxKVXENXWrVpGoAKqrlKPltZrMDZtBr2vzN57BYCnSXLTUAfr9W4TYmPEVcqs1icoLWHE2F7CQUIxfUkaJ6i22KhKWUtkK1dUF2P8Ac9hIfE4gubnhyHT/ADIHYe8JxJDuQDUQPTAbSwLB0Ucbp6oPmDz0mSZzbtQ57Lg2/wCK6JdM+TTrYG+oNpEVauplrw+AZ+Pqr1PE+Qmhid01XM5c5RdrAa+U6GmnNx9P3Ftd8E8SZXHrzF4hJAGpOgmrVxOZvVHE6AfIS37qbulbVqo1+yp5dzNb2N1040Q6pe5E1sLZvg0gD7R1b+0kYiUnzM5ucnJiIiCIiIgCIiAIiIAiIgCIiAIiIAiIgCIiAIiIBXTuLhfFNRc6KSWampHhliB6wBBKG4U3UjVR0k1h8BTS1hcjmxufiZsRIKuCeUi+zUW2JKcmxPjKCLHUHjPsSZQaVHY2HQ5lpoD1tN2IglKTlyxERBEREQBERAEREAREQBERAEREAREQBERAEREAREQBERAEREAREQBERAEREAREQBERAEREAREQBERAEREA/9k="/>
          <p:cNvSpPr>
            <a:spLocks noChangeAspect="1" noChangeArrowheads="1"/>
          </p:cNvSpPr>
          <p:nvPr/>
        </p:nvSpPr>
        <p:spPr bwMode="auto">
          <a:xfrm>
            <a:off x="98425" y="-22701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sp>
        <p:nvSpPr>
          <p:cNvPr id="1032" name="AutoShape 8" descr="data:image/jpeg;base64,/9j/4AAQSkZJRgABAQAAAQABAAD/2wCEAAkGBhASERUTEhQSFBIWFxcUFBgVFBgXExUWFhQVFBYVFhUXHCYfGBkjGRUUHy8gIygpLCwsFR4xNTAqNSYrLCkBCQoKDgwOGg8PGiwkHSQpLDQqKiwqLywsKi8sLCkpLywtLCwsKS8sLCwuLyw0LzAsLCwsLCwpLCwsLCwsKSkpLP/AABEIAOEA4AMBIgACEQEDEQH/xAAcAAEAAgMBAQEAAAAAAAAAAAAABQYDBAcCAQj/xABCEAACAQIDBgIGBwcDAwUAAAABAgADEQQSIQUGMUFRYRNxByIygZGhFCNCUrHB8DNicpKi0eFDgvFTsrMVFiRjg//EABoBAQADAQEBAAAAAAAAAAAAAAACAwQFAQb/xAAwEQACAgEDAgIIBgMAAAAAAAAAAQIDEQQhMRJBE3EiUWGBkaHB8AUjMrHR4RRC8f/aAAwDAQACEQMRAD8A7jERAEREAREQBERAEREAREQBETHXxCIpZ2VVHEsQAPMmAZImpg9rYerpSq0qh6I6sfgDNuDxNPdCIiD0REQBERAEREAREQBERAEREAREQBERAEREAREQBERAE5/vtiWfFZD7FNVKjlma5L9zawB5WPUzoEgN5N1xiCKlNglYDLci6uoJIVraixJsRwudDM+ohKdbUSi+LlHCKRS2Y9QZkAYjWysPFW32lAOb3rLdujvI1X6isb1QLo3/AFFHG/7459Rr1tW6+72MpnWi5trmpkOL9rEN/TNGtin8QG5SupDjMCrhhwYqbHseut+JnOrlOh5aeO5ijJ1vPH1OtRI3YG2VxNEPbK49Wot/ZccR5HQg9CJJTsJprKOnGSksoRK1tjfelTJSivjONCb2pKRoQXscx7KDwsSJBvvBtKpqpZR/9VC4+LBpRPU1xeO/sKZXxWy38joMTntLezHUiA5V/wB2rTysfJktbzsZZ9hb1UsSchBp1rXyMbhgOJRh7Q+B6gT2vUQm8J7iF8ZPHDJuIiXl4iIgCIiAIiIAiIgCIiAIiIAiIgCIiAIiIAmDGYClVXLVRHXoygjzF+Bla2vv0qkph1FQjQ1GP1QP7oGr/IdzIRt7MadfFA7LTW39QJ+cyz1VcXhszyvhxySOOwrbMrLVo3fD1fq3psxLAgFlyueOge2buCdRl94na9faDeBhg1Gla9eo9r2PBAEY8ddLi9jqBxgdq7dxVdFRzTYK2ceqVYnKy2JBI+105Sz7iY6h4PhA5a5LPUVtGYk8VPB1C5RcdBe0qrsU59MX6Jlg1KfQniL7fReZrVPR8wA8OuLjk1P1fIZWFvnIXHbIxdA3dHt9+kS6e/KMy+ZAHedNiWz0lcuNjTLTR/12OV0t4KhFvFDrzDlai/B72nrYtF62IpeCLlaqOzL7FNVYFwW5XW62vc5vOdLrYGk5u1NGPVlBPzEyogAsAAOg0Eqjo8STcs4If40n+qR6iIm82CIiAIiIAiIgCIiAIiIAiIgCIiAJ4q1VVSzEKoFySbAAcSSeAn13CgkkAAXJOgAGpJM4B6SvSO+NqGjRJXCqbaaGqQfabt0H5yE59KLK63Nlx3r9NtGkTTwaCs40NRrikD2A1b5e+c72n6T9qV7hq+VTcFUUKtjxU21I5cZVZ9mVzk+5uVMEsYOg7A3qp1gEeyVOFuR8pPzj0ndk73V6Nlb6xOh9oeRmOyjO8Tk3/h8o71br1d/7++TokcwQSGBupBsykcCDyMh9n714arpmyN0bT4dfOS6VAdQQR2N5lcZRe5zZJp4ksM6DupvAcQhWpbxqds9tA6m+WoByvYgjkQeVpOzmW7uL8LF0m4Bj4TdxU0A/nCfCdNnb01rshl8m6iblHflCIiaDQIiIAiIgCIiAIiIAiIgCVbeDDVKmJWmLO7ofCV8/0egiW8XEVVQr4lQs1NFW4OnqlfXMtMjN5zbBYm3/AEK3/jaeN4WSMn0ps97Fw+JppkxD0qpWwV6aOhKgW9dajuc3fMb9pITnuztv4igbK3iJ9yoSdNfZqasvvzDTQCW/Y+8NHEaKStQC7U3sHA6jky68RcTNRqq7v0vf1EIWqWz2ZJxE1tpY9KFGpWfRKas7eSi81Fpzb00b6GlTGComz1BmrEcVTknm3Hyt1nE5vba2s+KxFSvUN2qMW8hyA7AWE3tkbl43FU/Eo0syXtcsFvbpfjMM5ZeWdSuHRHBCRJ/E7hbSTjh3P8Fm/CROJ2ZXpm1SlUQ/vIRI5TJmtE+T7PQfCJmo4uonsO6+TH8OExRBGUVJYkskvgN68VSdH8QvkdXs2oJRgw4W5gT9J7ubdp4zDU8RT9lxqOasNGU+Rn5VnWPQPtwh62EY6EeMg6EEK/xBB90sqfS8eszWUQjHMEl5I7LET4xtNZjPsTGawy5hqP1cecjMTtwD2de8lGDlwVztjDlkqr3v2NvkD+c9StUduNrw1Yn8vyknhNsK2jaScqpIqhqYS2ySUT4DPsqNIiIgCIiAJp7YoZ8PWT71N1/mQj85uT4RB41lYOVrU0VuRA+DW/O0yFdQdQym6kGzKeoI1BmKjQATw/u3pH/YSh/7YSv6hJ4i9/NeP4fOfH4ae3KZzU9ty3bv71kkUsQRnOiVOCueSsOCv8jysdJD+mzahpbO8Mca1RUP8Iu5+YX4yNdARYi4OhB4GVz0i161ahh6btdaTVDnOrZMgsG6kWtfmCL6gk9jTa12R8OfPr9Zu0k34ijIouw9kticRTorxdrE9BzPwn6HwGCSjTWlTFkQBQPLn585y70N7ODVq1Yj2FCL2Lan5D5yP329JKVqFQ4fGYiliFxBp06NIZaZoLceM9ULdmY62D2AIGXixtcHbLpXY7FlihuztE+MoIsQCO+s5t6Ht+sRjBVoYls9SkA6OfaZCcpDW4kHLrxObtOlTPODhLpZKElJZRC7T3MwNcevQS/VRlb+mUnbfoeI1wtW+vsVONuzc/lOoRCnJEj877zYLwcQ1EBgtP6tSRbMF4sL8iSTIufofb+7OGxiZayXP2XGjr5H8px3ezcTEYI5v2lG+jgcOzDkZohYpArUtvooxBTauHt9rOp7g02lSlt9FGGL7Vw9vs52PYCm0tXK8yM/0vyP0hET4ZuOUQe3atj6uh59D5j85W6tck9JM7bDZzqPh/mQBnSpS6T57Vzbmz6GM2cNiddfdNWeqXES5rJkjJply2Ri2dbcLdePw5STkFsAm50/CTs5dixI+k08nKtNiIiVmgREXgCIiAc52vQyYmutrDPnHcVAHJ/mL/CQ2KBFQKPZqlb9imrfzILf7ZbN9cLlr06nKohpk/vIS6j3q1T+WVrGUs6kKfXFmXsw1Hu5fGfNaiPh6iS7P6/2cy2PK9T+/kbE18fgErIUcXB6cRcW0M9YTEiogYc+I6HmPcZmmLeD9qJxlxKJt+jrdj6PTqKrA53za9F0GvPTWcj3r9D+Pp4qp9GpeLQZi1MoyjKCScjKzAgrwvwIsew7VsGtoy97iS07FOoaXUuXydyuPjVpyf33KF6Kdwamz6b1K9vpFYKCoIIpotzlzDixJ1tpoJfZhxOJCAE3sTbTlodflPdKqrC6kEdp5OTm+pmqMOmO3B7nitWVFLOyqo1JYgKB1JPCe5yz0k7+Ng9oJTehTxFEYZrU6h9TxKrFfFYWIbKqZQLcHfUXntVfiS6SNk+iOTpGz9r4euCaFalVA0Jp1FcA98pNpsVqKupVgGUixBFwR0In5h9H20qtHaWGakTdqqUmA4MlRgjKeosb9iAeU/TuIrqiM7GyqCxPYC5k7qvDlhEarOtHAt9dn0qGNq06OiKRpe9iRcgdhLv6BtlZsRXxBGiIKY/ic3PyX5zm+1cca1epVPF3ZvidJ+hfRdu8cJs+mGFqlX65+oz+yPctviZrqjlojfLEPMt0RE2HPIjbWDv6w98q+Iw5B0l7xFRVUluA/VgOZkU2w8wzcGOpHIdF9395qqt6VuczVabrlmJU/DPSbGGwpvrftJ4bBbtN/CbIVdTqZbK9YMtehm3ueNl4N0W9wb8iLH4j+0kVY8xb5iehExSl1PLO1CCgsIRESJMSj747O8PErWXMvirlLIxRs9PUespB1T/xy8SP27sv6RQanwb2kP3XXVT5X0PYmU31uytxXPYqth1xKdhd4sXT4VPEXpVUNp0DLZvebybwW/FM2Fem1I/eX6yn8VGYeZW3eVNSSNQVOoI5qwNmB7ggj3TCMQb5DYP9n7r9x+Y4j5zg1ay+G2c47MyKxx4ZfN4KKYrCM1FlqFbVaZQhgWTUqDwuy5l/3SiugdQQbaXVhxF/xHae8JVIIq0mamxAOZDYnTTMODeTAzFQYhmRiCbl1IFgQTcgDlYm3kRGpvjfiSWJLk8nPqeWufv79xo4V3pVitS2WobqR7OfnpyJ6dZLTW2hgxVQrwPFT0YcD+usw4HaQNO9QhWXR76ajnM0/wAxda57/RlVacZeHznj6olMLiCjBh7+4lno1gwBHAzke2d8TfLQ0HN+vlNXYO+2Jw1TMWNWmfbRjx7qfst8vxGqiqcVufQaSudccS49R2DaWDNWkyBijEeqwF8p5G3OUnD0dqUKlnptVF7ZkK8OqsLfBhLPsPevC4ofVuA/NG0ce7n5i4kxNMZOO2DsUap0xcelNP1/RmrgUqgfWG55DS48yJW9/PRzQ2mFYsaVdBlWoFzXW98jrcXFySNRa56y3RIqbi8oyTxPlFD3H9EVLAVPpFRzXqi4pnJkRLixIFzduOt+fCefSlvLkpDCUjerVtntxVOQ7Em3u85dMdtkIuW9zyHTzMouM3boVKxrMG8RiSSD1Nzx4cx74nqIdeZsxyvrp9F/L6kD6L9xGxmIFWqv/wAai12uNKjjgg6jme3mJ+g5ymjhERQqiyjgATb4TIE6Fh5Mw/AyUPxGEf8AVmC3VOb4+Z1KJzOjjKyexWrj/wDRm+Tkj5Tfp7zYsKQXVwQR6yhXv2dLAeeUzXV+IVWPG6KnqElui4ofEe/+mh9XozjQnyXgO9+gm5KlhcfVxiMlAeCaS5Hp1EWphauYD1C4tUDBQRcWtnuVbQTf3Sqs1MtaqKTZHprVfO1MlB4lIPclkVwbEk6lgDlAA3Kamk48FtbTWSeiInpYIiIAiIgCIiAUze/ZHhv9IQeo9hWA+y2gWp5EWU9LKeplcxSIVs9gONybWI5g8jOqVKYYEEAgixB1BB0II6Sg7c2E2Fa4u2HJ9VuJp/uOenRvcdbFuNrtK8+LD3/yY7q8b9mVihjlo2VmV6dzlcMCRc3s4B+YkjUUOoKkXGqkaj/g8DPTUEPFVPmBNN9nMhLUDlJ1KH9m3u+yfKczqjJ54fyZj6ZQWOV819/E3KFYMOhGjA8VPQ/rWYK+6v0pxwCf6l+3Arb7XL9a7eyNnPXbOyNSK6MdCHHQdR35cuctlKiFFgLCXVVuMuo6ui08p4sllLt2b/o5bvT6P1wtBqyVGexAsQBYHmZS53XbFcMppWDBhZr8Lf3nP6no5Y1fVcCkdT94dhOlGmzp6scncdbxkpQOtxoRqCOI8jJrA754+lYLXcqOT2cfFhm+ctW8O5SphD4K+shzn7zC1jOdxODi8SINYLdR9J+OBGbwivOyEH3HNLXhNvtiKYdXNjyGlj0nKfAbLnsct7XtpfpeT25m0CtU0yfVcafxD/H4TJfDMcx7GbUxlKDw90XmJgr46mntOo7X1+A1mBdos/7KmzD7zeonnrqfhOcq5NZxsfPuyKeM7m1XrBVJPuHMk6ADuTpMa1guhOZzqQupue3IcrnpMZwTPY1WvY3CpdVB8+J+UkaOzstMuMqKOHK5klFPZbs9hGc28LZI10DHj6o+J954D5+c3dlbKqYl8tO6010epxC9VW/tVPkOJ5AyGy91alaxqEpR0JsbVKnYH7C9+J5W4y5YfDpTUIihUUWUAWAHYTs0aHCxZ719PJd/W/JEqqnN9T4/cx4DAU6NMU6a5UHxJPEk8SSdSTxnvCYRKSLTpqEpooRFUWCqosAB0AmWJ1EsbI3pY2QiInp6IiIAiIgCIiAJ4rZcpzWy2Oa/C3O8+YitlUtppwubXPS8hMZiWrIUbRTxAuCe17yqy2Nf6i6upz8iq476MtQjDioU5JcZAb/YJuQvbXtbhJDZ+zSdXRVHIalveSbfKb2F2ZTp+yNep1M2SbTnWSqb/LgvPG/9G9U0QWK4e97hVAFhoJq4jEE6L8ZmZS3YT01JUGZyANBr1OgA6maKNNj07Ph/JLqUTRpYKYsXihTbKFDWGap6wXKDoAM2hY8bdpL4mulOg1ceuoFxbW54AdtePSae7Wy6bNWetkq1s4udGWzIrApfSxuRfos0W2NtQg93+xVK/Kybey3pVlzUyGHMcx2Ycpp1PRps5qhqPS1OpAYhb9bDhNXa2FSniwuGBSs6ArkNgjZ9Sw4ZClyVP3R1loNY21NzzPXvIwfi5jYllfAolKXKZF7Y2VhfBXD+HTFMk+qABwHLvrx7SkVvRei1A9GqVAN8rC47i4k7vFtQ+OLBjkGhABF+nG//ADJXB4kVEDC+o4HiD0M599ilY4rtsSotjJuvuiorsCnTYoKYJ7jMT8eU3sLutzt4Y7Mw+QNpZsgvfnPNSsq+0QPOZPD3y237yiH4dTF5a2NLD7Fprxu3mbzKXzGwAyDtxPYdB1nvCY2lWY01dM3DKzZSe6gi7DXiJJf+jNpqotyF5spqeMxj9/yXxdaaUGku+O5oCow4Gx7ZgZY6N8ove9he/G9uc0MLsoqwLEG3LU68jrJKbtPXKKbkQ1FkZYURERNJlEREAREQBERAEREA09p0iyiy5jfvpoddCLyGq0yp1GvH1jLLMVeqqi7W7dfITPbSp+k3g01XOPo4yQObse/6MzUMNm15cv7z7i6/iNoAt7DubnTNyknSsqgXuRzsB8hK6KoZ6o74/cvssaj7TFSwU+YzBK6gXZWUhlZbXVhcXAYEHQkajnPb4iYHrzY1nZmbEmQmKNfDsWDLka9yVGQatbNawAOZ6jmwu1gDraarYClUvXwpaic2W2YolTgdLG63v/iTr15FY7CAplULlzFyh9lmJJ9Y9Lm9uwmaen96/Z+w0Riz7sbAeGXqupWo+gBYuyqOrniSRcnym/WxNgT0kPgcbV9l+IzFidLXayKtuOgJ8iJv09ntiFdVbJp7Vswv0IuLjjzllaUa/QX/AElJdMXIp2LwbO7VFqVEZjcjRl/lPabGzNo4mifWCVUP3fVe/UX9WbmO2RiKJ+spsV+/TBdPeAMy+8W7maVOqreyQfI3nzc5XVy9Nb+1fU+di3CfVFtS++xlr75uWKClUQjXQBjY87A/heR9XbOZvtDq1RW+AFtT8Js18MrWvow9lh7S+R/LhPaX5/Ln7uUjK2Mt2vmJ2X2PE5beX/DCK9JxYsredvwkpgNu4mh7D50+5VJYf7X9pf6gOk0HrqvFgCeFzqfIc5uYTZOJq/s6L2+9U+rT+oZiO4Uz2l25zTn7+R4ufb7C3bJ3po1iEN6dU8Ee3rfwNwfhwGvUCTMq2C3GTQ4h/E55FGWncG4v9preYHaWmfSUuxx/MSz7DbW549IRES4tEREAREQBERAEREAw4rFBBc6nkOv+JDVapY3Y3PyHYSH/APcGfFVM4KIGahdmGRXp1CEFvss4cnXjZdTwkuASbAEnoOM5V9rnLpXB1Vp3Tjq5aPhE90apBOpsORm1R2Wx9o5R0Gp+PAfOZMVs+kFvcrbnxv5g8Zo01c4PMtkVStg/RNJ68wPXms9ea7150MF0ajaevMD15rPXmB609waI1Gy1aWvY+FyUhfidT+UrGwcJ4tUX9ldT/aXWRkYtbLGIL3iaeM2Ph6utSlTc9WQE/HjNyJBrPJzWk+SFqbnYM/6bD+GrUUfANPVPdHBj/Sv/ABO7/wDcxkxEh4UPUvgQ8KGc9K+BrYTZlGl+yp06f8CBfwE2YiWE0ktkIiIPRERAEREAREQBERAEREArO0dxKVXENXWrVpGoAKqrlKPltZrMDZtBr2vzN57BYCnSXLTUAfr9W4TYmPEVcqs1icoLWHE2F7CQUIxfUkaJ6i22KhKWUtkK1dUF2P8Ac9hIfE4gubnhyHT/ADIHYe8JxJDuQDUQPTAbSwLB0Ucbp6oPmDz0mSZzbtQ57Lg2/wCK6JdM+TTrYG+oNpEVauplrw+AZ+Pqr1PE+Qmhid01XM5c5RdrAa+U6GmnNx9P3Ftd8E8SZXHrzF4hJAGpOgmrVxOZvVHE6AfIS37qbulbVqo1+yp5dzNb2N1040Q6pe5E1sLZvg0gD7R1b+0kYiUnzM5ucnJiIiCIiIgCIiAIiIAiIgCIiAIiIAiIgCIiAIiIBXTuLhfFNRc6KSWampHhliB6wBBKG4U3UjVR0k1h8BTS1hcjmxufiZsRIKuCeUi+zUW2JKcmxPjKCLHUHjPsSZQaVHY2HQ5lpoD1tN2IglKTlyxERBEREQBERAEREAREQBERAEREAREQBERAEREAREQBERAEREAREQBERAEREAREQBERAEREAREQBERAEREA/9k="/>
          <p:cNvSpPr>
            <a:spLocks noChangeAspect="1" noChangeArrowheads="1"/>
          </p:cNvSpPr>
          <p:nvPr/>
        </p:nvSpPr>
        <p:spPr bwMode="auto">
          <a:xfrm>
            <a:off x="98425" y="-22701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Oval 7"/>
          <p:cNvSpPr>
            <a:spLocks noChangeArrowheads="1"/>
          </p:cNvSpPr>
          <p:nvPr/>
        </p:nvSpPr>
        <p:spPr bwMode="auto">
          <a:xfrm>
            <a:off x="1403648" y="1196752"/>
            <a:ext cx="6408738" cy="122396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h-TH"/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0" y="-261991"/>
            <a:ext cx="9144000" cy="6340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endParaRPr lang="th-TH" sz="800" b="1" dirty="0" smtClean="0">
              <a:solidFill>
                <a:schemeClr val="accent2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endParaRPr lang="th-TH" sz="4800" b="1" dirty="0" smtClean="0">
              <a:solidFill>
                <a:schemeClr val="accent2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endParaRPr lang="th-TH" sz="4800" b="1" dirty="0">
              <a:solidFill>
                <a:schemeClr val="accent2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r>
              <a:rPr lang="th-TH" sz="4800" b="1" dirty="0" smtClean="0">
                <a:solidFill>
                  <a:schemeClr val="accent2"/>
                </a:solidFill>
                <a:latin typeface="Tahoma" pitchFamily="34" charset="0"/>
                <a:cs typeface="Tahoma" pitchFamily="34" charset="0"/>
              </a:rPr>
              <a:t>ประเภท</a:t>
            </a:r>
            <a:r>
              <a:rPr lang="th-TH" sz="4800" b="1" dirty="0">
                <a:solidFill>
                  <a:schemeClr val="accent2"/>
                </a:solidFill>
                <a:latin typeface="Tahoma" pitchFamily="34" charset="0"/>
                <a:cs typeface="Tahoma" pitchFamily="34" charset="0"/>
              </a:rPr>
              <a:t>การสอบ</a:t>
            </a:r>
          </a:p>
          <a:p>
            <a:pPr algn="ctr"/>
            <a:endParaRPr lang="th-TH" sz="4400" b="1" dirty="0">
              <a:solidFill>
                <a:srgbClr val="000046"/>
              </a:solidFill>
              <a:latin typeface="Tahoma" pitchFamily="34" charset="0"/>
              <a:cs typeface="Tahoma" pitchFamily="34" charset="0"/>
            </a:endParaRPr>
          </a:p>
          <a:p>
            <a:r>
              <a:rPr lang="th-TH" sz="3400" dirty="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 ๑. </a:t>
            </a:r>
            <a:r>
              <a:rPr lang="th-TH" sz="3400" dirty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การทดสอบทางการศึกษาระดับชาติขั้นพื้นฐาน</a:t>
            </a:r>
          </a:p>
          <a:p>
            <a:r>
              <a:rPr lang="th-TH" sz="3400" dirty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    </a:t>
            </a:r>
            <a:r>
              <a:rPr lang="th-TH" sz="3400" dirty="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  </a:t>
            </a:r>
            <a:r>
              <a:rPr lang="th-TH" sz="2600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(</a:t>
            </a:r>
            <a:r>
              <a:rPr lang="en-US" sz="2600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Ordinary National Education Test :O-NET</a:t>
            </a:r>
            <a:r>
              <a:rPr lang="th-TH" sz="2600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)</a:t>
            </a:r>
            <a:r>
              <a:rPr lang="en-US" sz="2600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3400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: </a:t>
            </a:r>
            <a:r>
              <a:rPr lang="th-TH" sz="3400" dirty="0" err="1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สทศ.</a:t>
            </a:r>
            <a:endParaRPr lang="th-TH" sz="3400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  <a:p>
            <a:endParaRPr lang="th-TH" sz="2000" dirty="0">
              <a:solidFill>
                <a:srgbClr val="FFFF00"/>
              </a:solidFill>
              <a:latin typeface="Tahoma" pitchFamily="34" charset="0"/>
              <a:cs typeface="Tahoma" pitchFamily="34" charset="0"/>
            </a:endParaRPr>
          </a:p>
          <a:p>
            <a:r>
              <a:rPr lang="th-TH" sz="3400" dirty="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 ๒. </a:t>
            </a:r>
            <a:r>
              <a:rPr lang="th-TH" sz="3400" dirty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การประเมินคุณภาพการศึกษาขั้นพื้นฐาน </a:t>
            </a:r>
          </a:p>
          <a:p>
            <a:r>
              <a:rPr lang="th-TH" sz="3400" dirty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    </a:t>
            </a:r>
            <a:r>
              <a:rPr lang="th-TH" sz="3400" dirty="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 เพื่อ</a:t>
            </a:r>
            <a:r>
              <a:rPr lang="th-TH" sz="3400" dirty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การประกันคุณภาพผู้เรียน</a:t>
            </a:r>
          </a:p>
          <a:p>
            <a:r>
              <a:rPr lang="th-TH" sz="3400" dirty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    </a:t>
            </a:r>
            <a:r>
              <a:rPr lang="th-TH" sz="3400" dirty="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  </a:t>
            </a:r>
            <a:r>
              <a:rPr lang="th-TH" sz="3000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(</a:t>
            </a:r>
            <a:r>
              <a:rPr lang="en-US" sz="3000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National Test</a:t>
            </a:r>
            <a:r>
              <a:rPr lang="th-TH" sz="3000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  </a:t>
            </a:r>
            <a:r>
              <a:rPr lang="en-US" sz="3000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: NT</a:t>
            </a:r>
            <a:r>
              <a:rPr lang="th-TH" sz="3000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)</a:t>
            </a:r>
            <a:r>
              <a:rPr lang="th-TH" sz="3400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3400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 :</a:t>
            </a:r>
            <a:r>
              <a:rPr lang="th-TH" sz="3400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th-TH" sz="3400" dirty="0" err="1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สพฐ.</a:t>
            </a:r>
            <a:endParaRPr lang="th-TH" sz="3400" dirty="0">
              <a:solidFill>
                <a:srgbClr val="FFFF00"/>
              </a:solidFill>
              <a:latin typeface="Tahoma" pitchFamily="34" charset="0"/>
              <a:cs typeface="Tahoma" pitchFamily="34" charset="0"/>
            </a:endParaRPr>
          </a:p>
          <a:p>
            <a:endParaRPr lang="th-TH" sz="2000" dirty="0">
              <a:solidFill>
                <a:srgbClr val="FFFF00"/>
              </a:solidFill>
              <a:latin typeface="Tahoma" pitchFamily="34" charset="0"/>
              <a:cs typeface="Tahoma" pitchFamily="34" charset="0"/>
            </a:endParaRP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5364163" y="6021388"/>
            <a:ext cx="3529012" cy="647700"/>
            <a:chOff x="2653" y="3249"/>
            <a:chExt cx="2994" cy="884"/>
          </a:xfrm>
        </p:grpSpPr>
        <p:sp>
          <p:nvSpPr>
            <p:cNvPr id="3086" name="Freeform 14"/>
            <p:cNvSpPr>
              <a:spLocks/>
            </p:cNvSpPr>
            <p:nvPr/>
          </p:nvSpPr>
          <p:spPr bwMode="auto">
            <a:xfrm>
              <a:off x="2653" y="3339"/>
              <a:ext cx="2805" cy="794"/>
            </a:xfrm>
            <a:custGeom>
              <a:avLst/>
              <a:gdLst/>
              <a:ahLst/>
              <a:cxnLst>
                <a:cxn ang="0">
                  <a:pos x="0" y="681"/>
                </a:cxn>
                <a:cxn ang="0">
                  <a:pos x="907" y="409"/>
                </a:cxn>
                <a:cxn ang="0">
                  <a:pos x="2495" y="726"/>
                </a:cxn>
                <a:cxn ang="0">
                  <a:pos x="2767" y="0"/>
                </a:cxn>
              </a:cxnLst>
              <a:rect l="0" t="0" r="r" b="b"/>
              <a:pathLst>
                <a:path w="2805" h="794">
                  <a:moveTo>
                    <a:pt x="0" y="681"/>
                  </a:moveTo>
                  <a:cubicBezTo>
                    <a:pt x="245" y="541"/>
                    <a:pt x="491" y="402"/>
                    <a:pt x="907" y="409"/>
                  </a:cubicBezTo>
                  <a:cubicBezTo>
                    <a:pt x="1323" y="416"/>
                    <a:pt x="2185" y="794"/>
                    <a:pt x="2495" y="726"/>
                  </a:cubicBezTo>
                  <a:cubicBezTo>
                    <a:pt x="2805" y="658"/>
                    <a:pt x="2722" y="121"/>
                    <a:pt x="2767" y="0"/>
                  </a:cubicBezTo>
                </a:path>
              </a:pathLst>
            </a:custGeom>
            <a:noFill/>
            <a:ln w="19050" cmpd="sng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h-TH"/>
            </a:p>
          </p:txBody>
        </p:sp>
        <p:sp>
          <p:nvSpPr>
            <p:cNvPr id="3087" name="Freeform 15"/>
            <p:cNvSpPr>
              <a:spLocks/>
            </p:cNvSpPr>
            <p:nvPr/>
          </p:nvSpPr>
          <p:spPr bwMode="auto">
            <a:xfrm>
              <a:off x="2751" y="3294"/>
              <a:ext cx="2805" cy="794"/>
            </a:xfrm>
            <a:custGeom>
              <a:avLst/>
              <a:gdLst/>
              <a:ahLst/>
              <a:cxnLst>
                <a:cxn ang="0">
                  <a:pos x="0" y="681"/>
                </a:cxn>
                <a:cxn ang="0">
                  <a:pos x="907" y="409"/>
                </a:cxn>
                <a:cxn ang="0">
                  <a:pos x="2495" y="726"/>
                </a:cxn>
                <a:cxn ang="0">
                  <a:pos x="2767" y="0"/>
                </a:cxn>
              </a:cxnLst>
              <a:rect l="0" t="0" r="r" b="b"/>
              <a:pathLst>
                <a:path w="2805" h="794">
                  <a:moveTo>
                    <a:pt x="0" y="681"/>
                  </a:moveTo>
                  <a:cubicBezTo>
                    <a:pt x="245" y="541"/>
                    <a:pt x="491" y="402"/>
                    <a:pt x="907" y="409"/>
                  </a:cubicBezTo>
                  <a:cubicBezTo>
                    <a:pt x="1323" y="416"/>
                    <a:pt x="2185" y="794"/>
                    <a:pt x="2495" y="726"/>
                  </a:cubicBezTo>
                  <a:cubicBezTo>
                    <a:pt x="2805" y="658"/>
                    <a:pt x="2722" y="121"/>
                    <a:pt x="2767" y="0"/>
                  </a:cubicBezTo>
                </a:path>
              </a:pathLst>
            </a:custGeom>
            <a:noFill/>
            <a:ln w="19050" cmpd="sng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h-TH"/>
            </a:p>
          </p:txBody>
        </p:sp>
        <p:sp>
          <p:nvSpPr>
            <p:cNvPr id="3088" name="Freeform 16"/>
            <p:cNvSpPr>
              <a:spLocks/>
            </p:cNvSpPr>
            <p:nvPr/>
          </p:nvSpPr>
          <p:spPr bwMode="auto">
            <a:xfrm>
              <a:off x="2842" y="3249"/>
              <a:ext cx="2805" cy="794"/>
            </a:xfrm>
            <a:custGeom>
              <a:avLst/>
              <a:gdLst/>
              <a:ahLst/>
              <a:cxnLst>
                <a:cxn ang="0">
                  <a:pos x="0" y="681"/>
                </a:cxn>
                <a:cxn ang="0">
                  <a:pos x="907" y="409"/>
                </a:cxn>
                <a:cxn ang="0">
                  <a:pos x="2495" y="726"/>
                </a:cxn>
                <a:cxn ang="0">
                  <a:pos x="2767" y="0"/>
                </a:cxn>
              </a:cxnLst>
              <a:rect l="0" t="0" r="r" b="b"/>
              <a:pathLst>
                <a:path w="2805" h="794">
                  <a:moveTo>
                    <a:pt x="0" y="681"/>
                  </a:moveTo>
                  <a:cubicBezTo>
                    <a:pt x="245" y="541"/>
                    <a:pt x="491" y="402"/>
                    <a:pt x="907" y="409"/>
                  </a:cubicBezTo>
                  <a:cubicBezTo>
                    <a:pt x="1323" y="416"/>
                    <a:pt x="2185" y="794"/>
                    <a:pt x="2495" y="726"/>
                  </a:cubicBezTo>
                  <a:cubicBezTo>
                    <a:pt x="2805" y="658"/>
                    <a:pt x="2722" y="121"/>
                    <a:pt x="2767" y="0"/>
                  </a:cubicBezTo>
                </a:path>
              </a:pathLst>
            </a:custGeom>
            <a:noFill/>
            <a:ln w="19050" cmpd="sng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h-TH"/>
            </a:p>
          </p:txBody>
        </p:sp>
      </p:grpSp>
      <p:sp>
        <p:nvSpPr>
          <p:cNvPr id="3090" name="AutoShape 18"/>
          <p:cNvSpPr>
            <a:spLocks noChangeArrowheads="1"/>
          </p:cNvSpPr>
          <p:nvPr/>
        </p:nvSpPr>
        <p:spPr bwMode="auto">
          <a:xfrm>
            <a:off x="23813" y="26988"/>
            <a:ext cx="9085262" cy="6786562"/>
          </a:xfrm>
          <a:prstGeom prst="roundRect">
            <a:avLst>
              <a:gd name="adj" fmla="val 7176"/>
            </a:avLst>
          </a:prstGeom>
          <a:noFill/>
          <a:ln w="57150" cmpd="thinThick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h-TH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395536" y="332656"/>
            <a:ext cx="8281168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th-TH" sz="44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นโยบาย</a:t>
            </a:r>
          </a:p>
          <a:p>
            <a:pPr algn="ctr"/>
            <a:r>
              <a:rPr lang="th-TH" sz="44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โครงการประเมินคุณภาพการศึกษาขั้นพื้นฐาน </a:t>
            </a:r>
            <a:br>
              <a:rPr lang="th-TH" sz="44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44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เพื่อการประกันคุณภาพผู้เรียน ปีการศึกษา ๒๕๕๕</a:t>
            </a:r>
            <a:endParaRPr lang="th-TH" sz="4400" b="1" dirty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070" name="Line 22"/>
          <p:cNvSpPr>
            <a:spLocks noChangeShapeType="1"/>
          </p:cNvSpPr>
          <p:nvPr/>
        </p:nvSpPr>
        <p:spPr bwMode="auto">
          <a:xfrm>
            <a:off x="0" y="2420888"/>
            <a:ext cx="9144000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th-TH"/>
          </a:p>
        </p:txBody>
      </p:sp>
      <p:grpSp>
        <p:nvGrpSpPr>
          <p:cNvPr id="2" name="Group 33"/>
          <p:cNvGrpSpPr>
            <a:grpSpLocks/>
          </p:cNvGrpSpPr>
          <p:nvPr/>
        </p:nvGrpSpPr>
        <p:grpSpPr bwMode="auto">
          <a:xfrm>
            <a:off x="4643438" y="5661025"/>
            <a:ext cx="4392612" cy="1081088"/>
            <a:chOff x="2653" y="3249"/>
            <a:chExt cx="2994" cy="884"/>
          </a:xfrm>
        </p:grpSpPr>
        <p:sp>
          <p:nvSpPr>
            <p:cNvPr id="2078" name="Freeform 30"/>
            <p:cNvSpPr>
              <a:spLocks/>
            </p:cNvSpPr>
            <p:nvPr/>
          </p:nvSpPr>
          <p:spPr bwMode="auto">
            <a:xfrm>
              <a:off x="2653" y="3339"/>
              <a:ext cx="2805" cy="794"/>
            </a:xfrm>
            <a:custGeom>
              <a:avLst/>
              <a:gdLst/>
              <a:ahLst/>
              <a:cxnLst>
                <a:cxn ang="0">
                  <a:pos x="0" y="681"/>
                </a:cxn>
                <a:cxn ang="0">
                  <a:pos x="907" y="409"/>
                </a:cxn>
                <a:cxn ang="0">
                  <a:pos x="2495" y="726"/>
                </a:cxn>
                <a:cxn ang="0">
                  <a:pos x="2767" y="0"/>
                </a:cxn>
              </a:cxnLst>
              <a:rect l="0" t="0" r="r" b="b"/>
              <a:pathLst>
                <a:path w="2805" h="794">
                  <a:moveTo>
                    <a:pt x="0" y="681"/>
                  </a:moveTo>
                  <a:cubicBezTo>
                    <a:pt x="245" y="541"/>
                    <a:pt x="491" y="402"/>
                    <a:pt x="907" y="409"/>
                  </a:cubicBezTo>
                  <a:cubicBezTo>
                    <a:pt x="1323" y="416"/>
                    <a:pt x="2185" y="794"/>
                    <a:pt x="2495" y="726"/>
                  </a:cubicBezTo>
                  <a:cubicBezTo>
                    <a:pt x="2805" y="658"/>
                    <a:pt x="2722" y="121"/>
                    <a:pt x="2767" y="0"/>
                  </a:cubicBezTo>
                </a:path>
              </a:pathLst>
            </a:custGeom>
            <a:noFill/>
            <a:ln w="19050" cmpd="sng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h-TH"/>
            </a:p>
          </p:txBody>
        </p:sp>
        <p:sp>
          <p:nvSpPr>
            <p:cNvPr id="2079" name="Freeform 31"/>
            <p:cNvSpPr>
              <a:spLocks/>
            </p:cNvSpPr>
            <p:nvPr/>
          </p:nvSpPr>
          <p:spPr bwMode="auto">
            <a:xfrm>
              <a:off x="2751" y="3294"/>
              <a:ext cx="2805" cy="794"/>
            </a:xfrm>
            <a:custGeom>
              <a:avLst/>
              <a:gdLst/>
              <a:ahLst/>
              <a:cxnLst>
                <a:cxn ang="0">
                  <a:pos x="0" y="681"/>
                </a:cxn>
                <a:cxn ang="0">
                  <a:pos x="907" y="409"/>
                </a:cxn>
                <a:cxn ang="0">
                  <a:pos x="2495" y="726"/>
                </a:cxn>
                <a:cxn ang="0">
                  <a:pos x="2767" y="0"/>
                </a:cxn>
              </a:cxnLst>
              <a:rect l="0" t="0" r="r" b="b"/>
              <a:pathLst>
                <a:path w="2805" h="794">
                  <a:moveTo>
                    <a:pt x="0" y="681"/>
                  </a:moveTo>
                  <a:cubicBezTo>
                    <a:pt x="245" y="541"/>
                    <a:pt x="491" y="402"/>
                    <a:pt x="907" y="409"/>
                  </a:cubicBezTo>
                  <a:cubicBezTo>
                    <a:pt x="1323" y="416"/>
                    <a:pt x="2185" y="794"/>
                    <a:pt x="2495" y="726"/>
                  </a:cubicBezTo>
                  <a:cubicBezTo>
                    <a:pt x="2805" y="658"/>
                    <a:pt x="2722" y="121"/>
                    <a:pt x="2767" y="0"/>
                  </a:cubicBezTo>
                </a:path>
              </a:pathLst>
            </a:custGeom>
            <a:noFill/>
            <a:ln w="19050" cmpd="sng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h-TH"/>
            </a:p>
          </p:txBody>
        </p:sp>
        <p:sp>
          <p:nvSpPr>
            <p:cNvPr id="2080" name="Freeform 32"/>
            <p:cNvSpPr>
              <a:spLocks/>
            </p:cNvSpPr>
            <p:nvPr/>
          </p:nvSpPr>
          <p:spPr bwMode="auto">
            <a:xfrm>
              <a:off x="2842" y="3249"/>
              <a:ext cx="2805" cy="794"/>
            </a:xfrm>
            <a:custGeom>
              <a:avLst/>
              <a:gdLst/>
              <a:ahLst/>
              <a:cxnLst>
                <a:cxn ang="0">
                  <a:pos x="0" y="681"/>
                </a:cxn>
                <a:cxn ang="0">
                  <a:pos x="907" y="409"/>
                </a:cxn>
                <a:cxn ang="0">
                  <a:pos x="2495" y="726"/>
                </a:cxn>
                <a:cxn ang="0">
                  <a:pos x="2767" y="0"/>
                </a:cxn>
              </a:cxnLst>
              <a:rect l="0" t="0" r="r" b="b"/>
              <a:pathLst>
                <a:path w="2805" h="794">
                  <a:moveTo>
                    <a:pt x="0" y="681"/>
                  </a:moveTo>
                  <a:cubicBezTo>
                    <a:pt x="245" y="541"/>
                    <a:pt x="491" y="402"/>
                    <a:pt x="907" y="409"/>
                  </a:cubicBezTo>
                  <a:cubicBezTo>
                    <a:pt x="1323" y="416"/>
                    <a:pt x="2185" y="794"/>
                    <a:pt x="2495" y="726"/>
                  </a:cubicBezTo>
                  <a:cubicBezTo>
                    <a:pt x="2805" y="658"/>
                    <a:pt x="2722" y="121"/>
                    <a:pt x="2767" y="0"/>
                  </a:cubicBezTo>
                </a:path>
              </a:pathLst>
            </a:custGeom>
            <a:noFill/>
            <a:ln w="19050" cmpd="sng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h-TH"/>
            </a:p>
          </p:txBody>
        </p:sp>
      </p:grpSp>
      <p:sp>
        <p:nvSpPr>
          <p:cNvPr id="2083" name="AutoShape 35"/>
          <p:cNvSpPr>
            <a:spLocks noChangeArrowheads="1"/>
          </p:cNvSpPr>
          <p:nvPr/>
        </p:nvSpPr>
        <p:spPr bwMode="auto">
          <a:xfrm>
            <a:off x="23813" y="26988"/>
            <a:ext cx="9085262" cy="6786562"/>
          </a:xfrm>
          <a:prstGeom prst="roundRect">
            <a:avLst>
              <a:gd name="adj" fmla="val 7176"/>
            </a:avLst>
          </a:prstGeom>
          <a:noFill/>
          <a:ln w="57150" cmpd="thinThick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h-TH"/>
          </a:p>
        </p:txBody>
      </p:sp>
      <p:pic>
        <p:nvPicPr>
          <p:cNvPr id="16" name="Picture 7" descr="DSC00528"/>
          <p:cNvPicPr>
            <a:picLocks noChangeAspect="1" noChangeArrowheads="1"/>
          </p:cNvPicPr>
          <p:nvPr/>
        </p:nvPicPr>
        <p:blipFill>
          <a:blip r:embed="rId2" cstate="print"/>
          <a:srcRect t="33029" b="16695"/>
          <a:stretch>
            <a:fillRect/>
          </a:stretch>
        </p:blipFill>
        <p:spPr bwMode="auto">
          <a:xfrm>
            <a:off x="179512" y="2420888"/>
            <a:ext cx="8784976" cy="3407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27584" y="5877272"/>
            <a:ext cx="7632848" cy="723900"/>
          </a:xfrm>
        </p:spPr>
        <p:txBody>
          <a:bodyPr>
            <a:noAutofit/>
          </a:bodyPr>
          <a:lstStyle/>
          <a:p>
            <a:pPr algn="ctr"/>
            <a:r>
              <a:rPr lang="th-TH" sz="4800" b="1" dirty="0" smtClean="0">
                <a:solidFill>
                  <a:srgbClr val="FFFF00"/>
                </a:solidFill>
                <a:cs typeface="Angsana New" pitchFamily="18" charset="-34"/>
              </a:rPr>
              <a:t>สำนักงานคณะกรรมการการศึกษาขั้นพื้นฐาน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4" name="Oval 26"/>
          <p:cNvSpPr>
            <a:spLocks noChangeArrowheads="1"/>
          </p:cNvSpPr>
          <p:nvPr/>
        </p:nvSpPr>
        <p:spPr bwMode="auto">
          <a:xfrm>
            <a:off x="395536" y="3429000"/>
            <a:ext cx="2664296" cy="93662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h-TH" sz="4400" b="1" dirty="0" smtClean="0">
                <a:solidFill>
                  <a:srgbClr val="000046"/>
                </a:solidFill>
                <a:latin typeface="Tahoma" pitchFamily="34" charset="0"/>
                <a:cs typeface="Tahoma" pitchFamily="34" charset="0"/>
              </a:rPr>
              <a:t>ปัจจุบัน</a:t>
            </a:r>
            <a:endParaRPr lang="th-TH" sz="4400" b="1" dirty="0">
              <a:solidFill>
                <a:srgbClr val="000046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071" name="Oval 23"/>
          <p:cNvSpPr>
            <a:spLocks noChangeArrowheads="1"/>
          </p:cNvSpPr>
          <p:nvPr/>
        </p:nvSpPr>
        <p:spPr bwMode="auto">
          <a:xfrm>
            <a:off x="251521" y="476672"/>
            <a:ext cx="2520280" cy="93662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h-TH" sz="4400" b="1" dirty="0" smtClean="0">
                <a:solidFill>
                  <a:srgbClr val="000046"/>
                </a:solidFill>
                <a:latin typeface="Tahoma" pitchFamily="34" charset="0"/>
                <a:cs typeface="Tahoma" pitchFamily="34" charset="0"/>
              </a:rPr>
              <a:t>เดิม</a:t>
            </a:r>
            <a:endParaRPr lang="th-TH" sz="4400" b="1" dirty="0">
              <a:solidFill>
                <a:srgbClr val="000046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070" name="Line 22"/>
          <p:cNvSpPr>
            <a:spLocks noChangeShapeType="1"/>
          </p:cNvSpPr>
          <p:nvPr/>
        </p:nvSpPr>
        <p:spPr bwMode="auto">
          <a:xfrm>
            <a:off x="0" y="3212976"/>
            <a:ext cx="9144000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th-TH"/>
          </a:p>
        </p:txBody>
      </p:sp>
      <p:grpSp>
        <p:nvGrpSpPr>
          <p:cNvPr id="2" name="Group 33"/>
          <p:cNvGrpSpPr>
            <a:grpSpLocks/>
          </p:cNvGrpSpPr>
          <p:nvPr/>
        </p:nvGrpSpPr>
        <p:grpSpPr bwMode="auto">
          <a:xfrm>
            <a:off x="4643438" y="5661025"/>
            <a:ext cx="4392612" cy="1081088"/>
            <a:chOff x="2653" y="3249"/>
            <a:chExt cx="2994" cy="884"/>
          </a:xfrm>
        </p:grpSpPr>
        <p:sp>
          <p:nvSpPr>
            <p:cNvPr id="2078" name="Freeform 30"/>
            <p:cNvSpPr>
              <a:spLocks/>
            </p:cNvSpPr>
            <p:nvPr/>
          </p:nvSpPr>
          <p:spPr bwMode="auto">
            <a:xfrm>
              <a:off x="2653" y="3339"/>
              <a:ext cx="2805" cy="794"/>
            </a:xfrm>
            <a:custGeom>
              <a:avLst/>
              <a:gdLst/>
              <a:ahLst/>
              <a:cxnLst>
                <a:cxn ang="0">
                  <a:pos x="0" y="681"/>
                </a:cxn>
                <a:cxn ang="0">
                  <a:pos x="907" y="409"/>
                </a:cxn>
                <a:cxn ang="0">
                  <a:pos x="2495" y="726"/>
                </a:cxn>
                <a:cxn ang="0">
                  <a:pos x="2767" y="0"/>
                </a:cxn>
              </a:cxnLst>
              <a:rect l="0" t="0" r="r" b="b"/>
              <a:pathLst>
                <a:path w="2805" h="794">
                  <a:moveTo>
                    <a:pt x="0" y="681"/>
                  </a:moveTo>
                  <a:cubicBezTo>
                    <a:pt x="245" y="541"/>
                    <a:pt x="491" y="402"/>
                    <a:pt x="907" y="409"/>
                  </a:cubicBezTo>
                  <a:cubicBezTo>
                    <a:pt x="1323" y="416"/>
                    <a:pt x="2185" y="794"/>
                    <a:pt x="2495" y="726"/>
                  </a:cubicBezTo>
                  <a:cubicBezTo>
                    <a:pt x="2805" y="658"/>
                    <a:pt x="2722" y="121"/>
                    <a:pt x="2767" y="0"/>
                  </a:cubicBezTo>
                </a:path>
              </a:pathLst>
            </a:custGeom>
            <a:noFill/>
            <a:ln w="19050" cmpd="sng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h-TH"/>
            </a:p>
          </p:txBody>
        </p:sp>
        <p:sp>
          <p:nvSpPr>
            <p:cNvPr id="2079" name="Freeform 31"/>
            <p:cNvSpPr>
              <a:spLocks/>
            </p:cNvSpPr>
            <p:nvPr/>
          </p:nvSpPr>
          <p:spPr bwMode="auto">
            <a:xfrm>
              <a:off x="2751" y="3294"/>
              <a:ext cx="2805" cy="794"/>
            </a:xfrm>
            <a:custGeom>
              <a:avLst/>
              <a:gdLst/>
              <a:ahLst/>
              <a:cxnLst>
                <a:cxn ang="0">
                  <a:pos x="0" y="681"/>
                </a:cxn>
                <a:cxn ang="0">
                  <a:pos x="907" y="409"/>
                </a:cxn>
                <a:cxn ang="0">
                  <a:pos x="2495" y="726"/>
                </a:cxn>
                <a:cxn ang="0">
                  <a:pos x="2767" y="0"/>
                </a:cxn>
              </a:cxnLst>
              <a:rect l="0" t="0" r="r" b="b"/>
              <a:pathLst>
                <a:path w="2805" h="794">
                  <a:moveTo>
                    <a:pt x="0" y="681"/>
                  </a:moveTo>
                  <a:cubicBezTo>
                    <a:pt x="245" y="541"/>
                    <a:pt x="491" y="402"/>
                    <a:pt x="907" y="409"/>
                  </a:cubicBezTo>
                  <a:cubicBezTo>
                    <a:pt x="1323" y="416"/>
                    <a:pt x="2185" y="794"/>
                    <a:pt x="2495" y="726"/>
                  </a:cubicBezTo>
                  <a:cubicBezTo>
                    <a:pt x="2805" y="658"/>
                    <a:pt x="2722" y="121"/>
                    <a:pt x="2767" y="0"/>
                  </a:cubicBezTo>
                </a:path>
              </a:pathLst>
            </a:custGeom>
            <a:noFill/>
            <a:ln w="19050" cmpd="sng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h-TH"/>
            </a:p>
          </p:txBody>
        </p:sp>
        <p:sp>
          <p:nvSpPr>
            <p:cNvPr id="2080" name="Freeform 32"/>
            <p:cNvSpPr>
              <a:spLocks/>
            </p:cNvSpPr>
            <p:nvPr/>
          </p:nvSpPr>
          <p:spPr bwMode="auto">
            <a:xfrm>
              <a:off x="2842" y="3249"/>
              <a:ext cx="2805" cy="794"/>
            </a:xfrm>
            <a:custGeom>
              <a:avLst/>
              <a:gdLst/>
              <a:ahLst/>
              <a:cxnLst>
                <a:cxn ang="0">
                  <a:pos x="0" y="681"/>
                </a:cxn>
                <a:cxn ang="0">
                  <a:pos x="907" y="409"/>
                </a:cxn>
                <a:cxn ang="0">
                  <a:pos x="2495" y="726"/>
                </a:cxn>
                <a:cxn ang="0">
                  <a:pos x="2767" y="0"/>
                </a:cxn>
              </a:cxnLst>
              <a:rect l="0" t="0" r="r" b="b"/>
              <a:pathLst>
                <a:path w="2805" h="794">
                  <a:moveTo>
                    <a:pt x="0" y="681"/>
                  </a:moveTo>
                  <a:cubicBezTo>
                    <a:pt x="245" y="541"/>
                    <a:pt x="491" y="402"/>
                    <a:pt x="907" y="409"/>
                  </a:cubicBezTo>
                  <a:cubicBezTo>
                    <a:pt x="1323" y="416"/>
                    <a:pt x="2185" y="794"/>
                    <a:pt x="2495" y="726"/>
                  </a:cubicBezTo>
                  <a:cubicBezTo>
                    <a:pt x="2805" y="658"/>
                    <a:pt x="2722" y="121"/>
                    <a:pt x="2767" y="0"/>
                  </a:cubicBezTo>
                </a:path>
              </a:pathLst>
            </a:custGeom>
            <a:noFill/>
            <a:ln w="19050" cmpd="sng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h-TH"/>
            </a:p>
          </p:txBody>
        </p:sp>
      </p:grpSp>
      <p:sp>
        <p:nvSpPr>
          <p:cNvPr id="2083" name="AutoShape 35"/>
          <p:cNvSpPr>
            <a:spLocks noChangeArrowheads="1"/>
          </p:cNvSpPr>
          <p:nvPr/>
        </p:nvSpPr>
        <p:spPr bwMode="auto">
          <a:xfrm>
            <a:off x="23813" y="26988"/>
            <a:ext cx="9085262" cy="6786562"/>
          </a:xfrm>
          <a:prstGeom prst="roundRect">
            <a:avLst>
              <a:gd name="adj" fmla="val 7176"/>
            </a:avLst>
          </a:prstGeom>
          <a:noFill/>
          <a:ln w="57150" cmpd="thinThick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h-TH"/>
          </a:p>
        </p:txBody>
      </p:sp>
      <p:sp>
        <p:nvSpPr>
          <p:cNvPr id="17" name="ชื่อเรื่อง 16"/>
          <p:cNvSpPr>
            <a:spLocks noGrp="1"/>
          </p:cNvSpPr>
          <p:nvPr>
            <p:ph type="ctrTitle"/>
          </p:nvPr>
        </p:nvSpPr>
        <p:spPr>
          <a:xfrm>
            <a:off x="323528" y="4941168"/>
            <a:ext cx="8424936" cy="1584176"/>
          </a:xfrm>
        </p:spPr>
        <p:txBody>
          <a:bodyPr>
            <a:normAutofit fontScale="90000"/>
          </a:bodyPr>
          <a:lstStyle/>
          <a:p>
            <a:pPr algn="l"/>
            <a:r>
              <a:rPr lang="en-US" sz="2800" dirty="0" smtClean="0">
                <a:latin typeface="TH SarabunPSK" pitchFamily="34" charset="-34"/>
                <a:cs typeface="TH SarabunPSK" pitchFamily="34" charset="-34"/>
              </a:rPr>
              <a:t>    </a:t>
            </a:r>
            <a:r>
              <a:rPr lang="th-TH" sz="2800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sz="2800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sz="2800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sz="2800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sz="2800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sz="2800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sz="2800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sz="2800" dirty="0" smtClean="0">
                <a:latin typeface="TH SarabunPSK" pitchFamily="34" charset="-34"/>
                <a:cs typeface="TH SarabunPSK" pitchFamily="34" charset="-34"/>
              </a:rPr>
            </a:br>
            <a:r>
              <a:rPr lang="en-US" sz="2800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en-US" sz="2800" dirty="0" smtClean="0">
                <a:latin typeface="TH SarabunPSK" pitchFamily="34" charset="-34"/>
                <a:cs typeface="TH SarabunPSK" pitchFamily="34" charset="-34"/>
              </a:rPr>
            </a:br>
            <a:endParaRPr lang="th-TH" sz="2800" dirty="0"/>
          </a:p>
        </p:txBody>
      </p:sp>
      <p:sp>
        <p:nvSpPr>
          <p:cNvPr id="18" name="Rectangle 1"/>
          <p:cNvSpPr>
            <a:spLocks noChangeArrowheads="1"/>
          </p:cNvSpPr>
          <p:nvPr/>
        </p:nvSpPr>
        <p:spPr bwMode="auto">
          <a:xfrm>
            <a:off x="457200" y="1447800"/>
            <a:ext cx="835025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h-TH" sz="3200" b="1" dirty="0" smtClean="0">
                <a:solidFill>
                  <a:srgbClr val="000066"/>
                </a:solidFill>
                <a:latin typeface="TH SarabunPSK" pitchFamily="34" charset="-34"/>
                <a:cs typeface="TH SarabunPSK" pitchFamily="34" charset="-34"/>
              </a:rPr>
              <a:t>    </a:t>
            </a: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จัดสอบนักเรียนทุกคนในทุกระดับชั้น ตั้งแต่ ป.๑ – ป.๕ และ ม.๑ – ม.๒</a:t>
            </a:r>
          </a:p>
          <a:p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เพื่อประเมินผู้เรียน และนำผลมาใช้เป็นองค์ประกอบหนึ่งในการประเมิน</a:t>
            </a:r>
            <a:r>
              <a:rPr lang="th-TH" sz="3200" b="1" dirty="0" err="1" smtClean="0">
                <a:latin typeface="TH SarabunPSK" pitchFamily="34" charset="-34"/>
                <a:cs typeface="TH SarabunPSK" pitchFamily="34" charset="-34"/>
              </a:rPr>
              <a:t>วิทย</a:t>
            </a: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ฐานะของครู ตามนโยบายของกระทรวงศึกษาธิการ</a:t>
            </a:r>
            <a:endParaRPr lang="en-US" sz="32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23528" y="4437112"/>
            <a:ext cx="842493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    </a:t>
            </a:r>
            <a:r>
              <a:rPr lang="th-TH" sz="3200" b="1" dirty="0" err="1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สพฐ.</a:t>
            </a:r>
            <a:r>
              <a:rPr lang="th-TH" sz="32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ทบทวนนโยบายใหม่ หลังมีข้อทักท้วง ผลกระทบมาก ค่าใช้จ่ายสูง</a:t>
            </a:r>
          </a:p>
          <a:p>
            <a:r>
              <a:rPr lang="th-TH" sz="32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หากทำจริง ๆ ต้องประกาศตั้งแต่ต้นปีการศึกษา</a:t>
            </a:r>
          </a:p>
          <a:p>
            <a:r>
              <a:rPr lang="th-TH" sz="32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เปลี่ยนเป็นนำร่อง สอบเฉพาะชั้น ป.๓ เน้นประเมินด้านการอ่าน </a:t>
            </a:r>
          </a:p>
          <a:p>
            <a:r>
              <a:rPr lang="th-TH" sz="32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ด้านการคิดคำนวณ และด้านเหตุผล</a:t>
            </a:r>
            <a:endParaRPr lang="th-TH" sz="3200" b="1" dirty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475656" y="188640"/>
            <a:ext cx="6336704" cy="1340768"/>
          </a:xfrm>
        </p:spPr>
        <p:txBody>
          <a:bodyPr>
            <a:normAutofit fontScale="90000"/>
          </a:bodyPr>
          <a:lstStyle/>
          <a:p>
            <a:pPr algn="ctr"/>
            <a:r>
              <a:rPr lang="th-TH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เปรียบเทียบการดำเนินงาน </a:t>
            </a:r>
            <a:r>
              <a:rPr lang="en-US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NT </a:t>
            </a:r>
            <a:r>
              <a:rPr lang="th-TH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ปี ๒๕๕๔ และ ปี ๒๕๕๕</a:t>
            </a:r>
            <a:endParaRPr lang="th-TH" b="1" dirty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539552" y="1484784"/>
            <a:ext cx="3957836" cy="576064"/>
          </a:xfrm>
          <a:solidFill>
            <a:srgbClr val="FFC000"/>
          </a:solidFill>
        </p:spPr>
        <p:txBody>
          <a:bodyPr/>
          <a:lstStyle/>
          <a:p>
            <a:pPr algn="ctr"/>
            <a:r>
              <a:rPr lang="th-TH" sz="4000" dirty="0" smtClean="0">
                <a:latin typeface="TH SarabunPSK" pitchFamily="34" charset="-34"/>
                <a:cs typeface="TH SarabunPSK" pitchFamily="34" charset="-34"/>
              </a:rPr>
              <a:t>ปีการศึกษา ๒๕๕๔</a:t>
            </a:r>
            <a:endParaRPr lang="th-TH" sz="4000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3"/>
          </p:nvPr>
        </p:nvSpPr>
        <p:spPr>
          <a:xfrm>
            <a:off x="4716016" y="1484784"/>
            <a:ext cx="4041775" cy="576065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algn="ctr"/>
            <a:r>
              <a:rPr lang="th-TH" sz="4000" dirty="0" smtClean="0">
                <a:latin typeface="TH SarabunPSK" pitchFamily="34" charset="-34"/>
                <a:cs typeface="TH SarabunPSK" pitchFamily="34" charset="-34"/>
              </a:rPr>
              <a:t>ปีการศึกษา ๒๕๕๕</a:t>
            </a:r>
            <a:endParaRPr lang="th-TH" sz="4000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" name="ตัวยึดเนื้อหา 4"/>
          <p:cNvSpPr>
            <a:spLocks noGrp="1"/>
          </p:cNvSpPr>
          <p:nvPr>
            <p:ph sz="quarter" idx="2"/>
          </p:nvPr>
        </p:nvSpPr>
        <p:spPr>
          <a:xfrm>
            <a:off x="467544" y="2204864"/>
            <a:ext cx="4040188" cy="4371480"/>
          </a:xfrm>
          <a:blipFill>
            <a:blip r:embed="rId2" cstate="print"/>
            <a:tile tx="0" ty="0" sx="100000" sy="100000" flip="none" algn="tl"/>
          </a:blipFill>
          <a:ln w="38100">
            <a:solidFill>
              <a:srgbClr val="FF0000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 marL="457200" indent="-457200">
              <a:buNone/>
            </a:pPr>
            <a:r>
              <a:rPr lang="th-TH" b="1" dirty="0" smtClean="0"/>
              <a:t>๑. </a:t>
            </a: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เป้าหมาย</a:t>
            </a:r>
          </a:p>
          <a:p>
            <a:pPr marL="457200" indent="-457200">
              <a:buNone/>
            </a:pP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     - นักเรียนชั้น ป.๓ และ ม.๒ ทุกคน</a:t>
            </a:r>
          </a:p>
          <a:p>
            <a:pPr marL="457200" indent="-457200">
              <a:buNone/>
            </a:pP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     - โรงเรียนสังกัด </a:t>
            </a:r>
            <a:r>
              <a:rPr lang="th-TH" b="1" dirty="0" err="1" smtClean="0">
                <a:latin typeface="TH SarabunPSK" pitchFamily="34" charset="-34"/>
                <a:cs typeface="TH SarabunPSK" pitchFamily="34" charset="-34"/>
              </a:rPr>
              <a:t>สพฐ.</a:t>
            </a: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 เอกชน </a:t>
            </a:r>
            <a:r>
              <a:rPr lang="th-TH" b="1" dirty="0" err="1" smtClean="0">
                <a:latin typeface="TH SarabunPSK" pitchFamily="34" charset="-34"/>
                <a:cs typeface="TH SarabunPSK" pitchFamily="34" charset="-34"/>
              </a:rPr>
              <a:t>ต.ช.ด.</a:t>
            </a: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 </a:t>
            </a:r>
          </a:p>
          <a:p>
            <a:pPr marL="457200" indent="-457200">
              <a:buNone/>
            </a:pP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        และเทศบาล</a:t>
            </a:r>
          </a:p>
          <a:p>
            <a:pPr marL="457200" indent="-457200">
              <a:buNone/>
            </a:pP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๒. เครื่องมือ</a:t>
            </a:r>
          </a:p>
          <a:p>
            <a:pPr marL="457200" indent="-457200">
              <a:buNone/>
            </a:pP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    - แบบวัดผลสัมฤทธิ์ (ปรนัย) คณิต ไทย </a:t>
            </a:r>
            <a:r>
              <a:rPr lang="th-TH" b="1" dirty="0" err="1" smtClean="0">
                <a:latin typeface="TH SarabunPSK" pitchFamily="34" charset="-34"/>
                <a:cs typeface="TH SarabunPSK" pitchFamily="34" charset="-34"/>
              </a:rPr>
              <a:t>วิทย์</a:t>
            </a:r>
            <a:endParaRPr lang="th-TH" b="1" dirty="0" smtClean="0">
              <a:latin typeface="TH SarabunPSK" pitchFamily="34" charset="-34"/>
              <a:cs typeface="TH SarabunPSK" pitchFamily="34" charset="-34"/>
            </a:endParaRPr>
          </a:p>
          <a:p>
            <a:pPr marL="457200" indent="-457200">
              <a:buNone/>
            </a:pP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    - แบบสอบภาคปฏิบัติ (อัตนัย) การอ่านออกเสียง การคิดคำนวณ (แก้โจทย์ปัญหา)</a:t>
            </a:r>
          </a:p>
          <a:p>
            <a:pPr marL="457200" indent="-457200">
              <a:buNone/>
            </a:pP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๓. ส่วนกลางตรวจข้อสอบปรนัย</a:t>
            </a:r>
          </a:p>
          <a:p>
            <a:pPr marL="457200" indent="-457200">
              <a:buNone/>
            </a:pP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   </a:t>
            </a:r>
            <a:r>
              <a:rPr lang="th-TH" b="1" dirty="0" err="1" smtClean="0">
                <a:latin typeface="TH SarabunPSK" pitchFamily="34" charset="-34"/>
                <a:cs typeface="TH SarabunPSK" pitchFamily="34" charset="-34"/>
              </a:rPr>
              <a:t>สพป.</a:t>
            </a: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ตรวจข้อสอบอัตนัย ประมวลผลส่งส่วนกลาง</a:t>
            </a:r>
          </a:p>
          <a:p>
            <a:pPr marL="457200" indent="-457200">
              <a:buNone/>
            </a:pP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๔. </a:t>
            </a:r>
            <a:r>
              <a:rPr lang="th-TH" b="1" dirty="0" err="1" smtClean="0">
                <a:latin typeface="TH SarabunPSK" pitchFamily="34" charset="-34"/>
                <a:cs typeface="TH SarabunPSK" pitchFamily="34" charset="-34"/>
              </a:rPr>
              <a:t>สพป.</a:t>
            </a: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จัดทำสำเนาแบบทดสอบ</a:t>
            </a:r>
          </a:p>
          <a:p>
            <a:pPr marL="457200" indent="-457200">
              <a:buNone/>
            </a:pPr>
            <a:endParaRPr lang="th-TH" dirty="0" smtClean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6" name="ตัวยึดเนื้อหา 5"/>
          <p:cNvSpPr>
            <a:spLocks noGrp="1"/>
          </p:cNvSpPr>
          <p:nvPr>
            <p:ph sz="quarter" idx="4"/>
          </p:nvPr>
        </p:nvSpPr>
        <p:spPr>
          <a:xfrm>
            <a:off x="4716016" y="2204864"/>
            <a:ext cx="4041775" cy="4371480"/>
          </a:xfrm>
          <a:blipFill>
            <a:blip r:embed="rId3" cstate="print"/>
            <a:tile tx="0" ty="0" sx="100000" sy="100000" flip="none" algn="tl"/>
          </a:blipFill>
          <a:ln w="57150">
            <a:solidFill>
              <a:srgbClr val="002060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457200" indent="-457200">
              <a:buNone/>
            </a:pPr>
            <a:r>
              <a:rPr lang="th-TH" b="1" dirty="0" smtClean="0">
                <a:solidFill>
                  <a:schemeClr val="tx1"/>
                </a:solidFill>
              </a:rPr>
              <a:t>๑. เป้าหมาย</a:t>
            </a:r>
          </a:p>
          <a:p>
            <a:pPr marL="457200" indent="-457200">
              <a:buNone/>
            </a:pPr>
            <a:r>
              <a:rPr lang="th-TH" b="1" dirty="0" smtClean="0">
                <a:solidFill>
                  <a:schemeClr val="tx1"/>
                </a:solidFill>
              </a:rPr>
              <a:t>     - นักเรียน ป.๓</a:t>
            </a:r>
          </a:p>
          <a:p>
            <a:pPr marL="457200" indent="-457200">
              <a:buNone/>
            </a:pPr>
            <a:r>
              <a:rPr lang="th-TH" b="1" dirty="0" smtClean="0">
                <a:solidFill>
                  <a:schemeClr val="tx1"/>
                </a:solidFill>
              </a:rPr>
              <a:t>     - โรงเรียนสังกัด </a:t>
            </a:r>
            <a:r>
              <a:rPr lang="th-TH" b="1" dirty="0" err="1" smtClean="0">
                <a:solidFill>
                  <a:schemeClr val="tx1"/>
                </a:solidFill>
              </a:rPr>
              <a:t>สพฐ.</a:t>
            </a:r>
            <a:r>
              <a:rPr lang="th-TH" b="1" dirty="0" smtClean="0">
                <a:solidFill>
                  <a:schemeClr val="tx1"/>
                </a:solidFill>
              </a:rPr>
              <a:t> และ </a:t>
            </a:r>
            <a:r>
              <a:rPr lang="th-TH" b="1" dirty="0" err="1" smtClean="0">
                <a:solidFill>
                  <a:schemeClr val="tx1"/>
                </a:solidFill>
              </a:rPr>
              <a:t>ต.ช.ด.</a:t>
            </a:r>
            <a:endParaRPr lang="th-TH" b="1" dirty="0" smtClean="0">
              <a:solidFill>
                <a:schemeClr val="tx1"/>
              </a:solidFill>
            </a:endParaRPr>
          </a:p>
          <a:p>
            <a:pPr marL="457200" indent="-457200">
              <a:buNone/>
            </a:pPr>
            <a:endParaRPr lang="th-TH" b="1" dirty="0" smtClean="0">
              <a:solidFill>
                <a:schemeClr val="tx1"/>
              </a:solidFill>
            </a:endParaRPr>
          </a:p>
          <a:p>
            <a:pPr marL="457200" indent="-457200">
              <a:buNone/>
            </a:pPr>
            <a:endParaRPr lang="th-TH" sz="900" b="1" dirty="0" smtClean="0">
              <a:solidFill>
                <a:schemeClr val="tx1"/>
              </a:solidFill>
            </a:endParaRPr>
          </a:p>
          <a:p>
            <a:pPr marL="457200" indent="-457200">
              <a:buNone/>
            </a:pPr>
            <a:r>
              <a:rPr lang="th-TH" b="1" dirty="0" smtClean="0">
                <a:solidFill>
                  <a:schemeClr val="tx1"/>
                </a:solidFill>
              </a:rPr>
              <a:t>๒. เครื่องมือ </a:t>
            </a:r>
          </a:p>
          <a:p>
            <a:pPr marL="457200" indent="-457200">
              <a:buNone/>
            </a:pPr>
            <a:r>
              <a:rPr lang="th-TH" b="1" dirty="0" smtClean="0">
                <a:solidFill>
                  <a:schemeClr val="tx1"/>
                </a:solidFill>
              </a:rPr>
              <a:t>    แบบทดสอบ (ปรนัย) จำนวน ๓ ฉบับ</a:t>
            </a:r>
          </a:p>
          <a:p>
            <a:pPr marL="457200" indent="-457200">
              <a:buNone/>
            </a:pPr>
            <a:r>
              <a:rPr lang="th-TH" b="1" dirty="0" smtClean="0">
                <a:solidFill>
                  <a:schemeClr val="tx1"/>
                </a:solidFill>
              </a:rPr>
              <a:t>วัดความสามารถด้านการอ่าน ด้านการคิดคำนวณ</a:t>
            </a:r>
          </a:p>
          <a:p>
            <a:pPr marL="457200" indent="-457200">
              <a:buNone/>
            </a:pPr>
            <a:r>
              <a:rPr lang="th-TH" b="1" dirty="0" smtClean="0">
                <a:solidFill>
                  <a:schemeClr val="tx1"/>
                </a:solidFill>
              </a:rPr>
              <a:t>และด้านเหตุผล</a:t>
            </a:r>
          </a:p>
          <a:p>
            <a:pPr marL="457200" indent="-457200">
              <a:buNone/>
            </a:pPr>
            <a:endParaRPr lang="th-TH" sz="900" b="1" dirty="0" smtClean="0">
              <a:solidFill>
                <a:schemeClr val="tx1"/>
              </a:solidFill>
            </a:endParaRPr>
          </a:p>
          <a:p>
            <a:pPr marL="457200" indent="-457200">
              <a:buNone/>
            </a:pPr>
            <a:r>
              <a:rPr lang="th-TH" b="1" dirty="0" smtClean="0">
                <a:solidFill>
                  <a:schemeClr val="tx1"/>
                </a:solidFill>
              </a:rPr>
              <a:t>๓. </a:t>
            </a:r>
            <a:r>
              <a:rPr lang="th-TH" b="1" dirty="0" err="1" smtClean="0">
                <a:solidFill>
                  <a:schemeClr val="tx1"/>
                </a:solidFill>
              </a:rPr>
              <a:t>สพป.</a:t>
            </a:r>
            <a:r>
              <a:rPr lang="th-TH" b="1" dirty="0" smtClean="0">
                <a:solidFill>
                  <a:schemeClr val="tx1"/>
                </a:solidFill>
              </a:rPr>
              <a:t>นำส่งกระดาษคำตอบให้ส่วนกลาง</a:t>
            </a:r>
          </a:p>
          <a:p>
            <a:pPr marL="457200" indent="-457200">
              <a:buNone/>
            </a:pPr>
            <a:endParaRPr lang="th-TH" sz="3900" b="1" dirty="0" smtClean="0">
              <a:solidFill>
                <a:schemeClr val="tx1"/>
              </a:solidFill>
            </a:endParaRPr>
          </a:p>
          <a:p>
            <a:pPr marL="457200" indent="-457200">
              <a:buNone/>
            </a:pPr>
            <a:r>
              <a:rPr lang="th-TH" b="1" dirty="0" smtClean="0">
                <a:solidFill>
                  <a:schemeClr val="tx1"/>
                </a:solidFill>
              </a:rPr>
              <a:t>๔. </a:t>
            </a:r>
            <a:r>
              <a:rPr lang="th-TH" b="1" dirty="0" err="1" smtClean="0">
                <a:solidFill>
                  <a:schemeClr val="tx1"/>
                </a:solidFill>
              </a:rPr>
              <a:t>สพฐ.</a:t>
            </a:r>
            <a:r>
              <a:rPr lang="th-TH" b="1" dirty="0" smtClean="0">
                <a:solidFill>
                  <a:schemeClr val="tx1"/>
                </a:solidFill>
              </a:rPr>
              <a:t>จัดทำแบบทดสอบเอง</a:t>
            </a:r>
            <a:endParaRPr lang="th-TH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/>
          <a:lstStyle/>
          <a:p>
            <a:pPr algn="ctr"/>
            <a:r>
              <a:rPr lang="th-TH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การดำเนินงานประเมินคุณภาพการศึกษา ฯ</a:t>
            </a:r>
            <a:endParaRPr lang="th-TH" b="1" dirty="0">
              <a:solidFill>
                <a:srgbClr val="0070C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sz="half" idx="1"/>
          </p:nvPr>
        </p:nvSpPr>
        <p:spPr>
          <a:xfrm>
            <a:off x="467544" y="1988840"/>
            <a:ext cx="4038600" cy="4320480"/>
          </a:xfrm>
          <a:solidFill>
            <a:schemeClr val="accent5">
              <a:lumMod val="40000"/>
              <a:lumOff val="60000"/>
            </a:schemeClr>
          </a:solidFill>
          <a:ln w="76200"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th-TH" sz="4400" b="1" dirty="0" smtClean="0">
                <a:solidFill>
                  <a:schemeClr val="tx2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คณะกรรมการส่วนกลาง</a:t>
            </a:r>
          </a:p>
          <a:p>
            <a:r>
              <a:rPr lang="th-TH" sz="3200" dirty="0" smtClean="0">
                <a:solidFill>
                  <a:schemeClr val="tx2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เลขาธิการ </a:t>
            </a:r>
            <a:r>
              <a:rPr lang="th-TH" sz="3200" dirty="0" err="1" smtClean="0">
                <a:solidFill>
                  <a:schemeClr val="tx2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กพฐ.</a:t>
            </a:r>
            <a:r>
              <a:rPr lang="th-TH" sz="3200" dirty="0" smtClean="0">
                <a:solidFill>
                  <a:schemeClr val="tx2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     ที่ปรึกษา</a:t>
            </a:r>
          </a:p>
          <a:p>
            <a:r>
              <a:rPr lang="th-TH" sz="3200" dirty="0" smtClean="0">
                <a:solidFill>
                  <a:schemeClr val="tx2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รองเลขา ฯ           ประธานกรรมการ</a:t>
            </a:r>
          </a:p>
          <a:p>
            <a:r>
              <a:rPr lang="th-TH" sz="3200" dirty="0" smtClean="0">
                <a:solidFill>
                  <a:schemeClr val="tx2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ผู้เชี่ยวชาญ/ผอ.สำนัก/ผู้แทนหน่วยงาน ใน </a:t>
            </a:r>
            <a:r>
              <a:rPr lang="th-TH" sz="3200" dirty="0" err="1" smtClean="0">
                <a:solidFill>
                  <a:schemeClr val="tx2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สพฐ.</a:t>
            </a:r>
            <a:r>
              <a:rPr lang="th-TH" sz="3200" dirty="0" smtClean="0">
                <a:solidFill>
                  <a:schemeClr val="tx2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              กรรมการ</a:t>
            </a:r>
          </a:p>
          <a:p>
            <a:r>
              <a:rPr lang="th-TH" sz="3200" dirty="0" smtClean="0">
                <a:solidFill>
                  <a:schemeClr val="tx2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ผอ.</a:t>
            </a:r>
            <a:r>
              <a:rPr lang="th-TH" sz="3200" dirty="0" err="1" smtClean="0">
                <a:solidFill>
                  <a:schemeClr val="tx2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สทศ.</a:t>
            </a:r>
            <a:r>
              <a:rPr lang="th-TH" sz="3200" dirty="0" smtClean="0">
                <a:solidFill>
                  <a:schemeClr val="tx2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            กรรมการและเลขาฯ</a:t>
            </a:r>
          </a:p>
          <a:p>
            <a:pPr>
              <a:buNone/>
            </a:pPr>
            <a:r>
              <a:rPr lang="th-TH" sz="3200" b="1" dirty="0" smtClean="0">
                <a:solidFill>
                  <a:schemeClr val="tx2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    มีหน้าที่  </a:t>
            </a:r>
          </a:p>
          <a:p>
            <a:pPr>
              <a:buNone/>
            </a:pPr>
            <a:r>
              <a:rPr lang="th-TH" sz="3200" dirty="0" smtClean="0">
                <a:solidFill>
                  <a:schemeClr val="tx2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        พิจารณา กำหนดรูปแบบ หลักการ</a:t>
            </a:r>
          </a:p>
          <a:p>
            <a:pPr>
              <a:buNone/>
            </a:pPr>
            <a:r>
              <a:rPr lang="th-TH" sz="3200" dirty="0" smtClean="0">
                <a:solidFill>
                  <a:schemeClr val="tx2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และแนวทางการประเมิน ฯ</a:t>
            </a:r>
          </a:p>
          <a:p>
            <a:pPr>
              <a:buNone/>
            </a:pPr>
            <a:r>
              <a:rPr lang="th-TH" sz="3600" dirty="0" smtClean="0">
                <a:solidFill>
                  <a:srgbClr val="FF0000"/>
                </a:solidFill>
              </a:rPr>
              <a:t>   </a:t>
            </a:r>
          </a:p>
          <a:p>
            <a:pPr algn="ctr">
              <a:buNone/>
            </a:pPr>
            <a:endParaRPr lang="th-TH" sz="3200" dirty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716016" y="1988840"/>
            <a:ext cx="4038600" cy="4320480"/>
          </a:xfrm>
          <a:solidFill>
            <a:schemeClr val="accent6">
              <a:lumMod val="60000"/>
              <a:lumOff val="40000"/>
            </a:schemeClr>
          </a:solidFill>
          <a:ln w="76200">
            <a:solidFill>
              <a:srgbClr val="92D05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th-TH" sz="4200" b="1" dirty="0" smtClean="0">
                <a:latin typeface="TH SarabunPSK" pitchFamily="34" charset="-34"/>
                <a:cs typeface="TH SarabunPSK" pitchFamily="34" charset="-34"/>
              </a:rPr>
              <a:t>คณะกรรมการระดับเขตพื้นที่ ฯ</a:t>
            </a:r>
          </a:p>
          <a:p>
            <a:r>
              <a:rPr lang="th-TH" sz="3000" dirty="0" smtClean="0">
                <a:latin typeface="TH SarabunPSK" pitchFamily="34" charset="-34"/>
                <a:cs typeface="TH SarabunPSK" pitchFamily="34" charset="-34"/>
              </a:rPr>
              <a:t>ผอ.</a:t>
            </a:r>
            <a:r>
              <a:rPr lang="th-TH" sz="3000" dirty="0" err="1" smtClean="0">
                <a:latin typeface="TH SarabunPSK" pitchFamily="34" charset="-34"/>
                <a:cs typeface="TH SarabunPSK" pitchFamily="34" charset="-34"/>
              </a:rPr>
              <a:t>สพป.</a:t>
            </a:r>
            <a:r>
              <a:rPr lang="th-TH" sz="3000" dirty="0" smtClean="0">
                <a:latin typeface="TH SarabunPSK" pitchFamily="34" charset="-34"/>
                <a:cs typeface="TH SarabunPSK" pitchFamily="34" charset="-34"/>
              </a:rPr>
              <a:t>              ประธานกรรมการ</a:t>
            </a:r>
          </a:p>
          <a:p>
            <a:r>
              <a:rPr lang="th-TH" sz="3000" dirty="0" smtClean="0">
                <a:latin typeface="TH SarabunPSK" pitchFamily="34" charset="-34"/>
                <a:cs typeface="TH SarabunPSK" pitchFamily="34" charset="-34"/>
              </a:rPr>
              <a:t>รองผอ.</a:t>
            </a:r>
            <a:r>
              <a:rPr lang="th-TH" sz="3000" dirty="0" err="1" smtClean="0">
                <a:latin typeface="TH SarabunPSK" pitchFamily="34" charset="-34"/>
                <a:cs typeface="TH SarabunPSK" pitchFamily="34" charset="-34"/>
              </a:rPr>
              <a:t>สพป.</a:t>
            </a:r>
            <a:r>
              <a:rPr lang="th-TH" sz="3000" dirty="0" smtClean="0">
                <a:latin typeface="TH SarabunPSK" pitchFamily="34" charset="-34"/>
                <a:cs typeface="TH SarabunPSK" pitchFamily="34" charset="-34"/>
              </a:rPr>
              <a:t>รับผิดชอบการประเมิน</a:t>
            </a:r>
          </a:p>
          <a:p>
            <a:pPr>
              <a:buNone/>
            </a:pPr>
            <a:r>
              <a:rPr lang="th-TH" sz="3000" dirty="0" smtClean="0">
                <a:latin typeface="TH SarabunPSK" pitchFamily="34" charset="-34"/>
                <a:cs typeface="TH SarabunPSK" pitchFamily="34" charset="-34"/>
              </a:rPr>
              <a:t>                             รองประธาน</a:t>
            </a:r>
          </a:p>
          <a:p>
            <a:r>
              <a:rPr lang="th-TH" sz="3000" dirty="0" smtClean="0">
                <a:latin typeface="TH SarabunPSK" pitchFamily="34" charset="-34"/>
                <a:cs typeface="TH SarabunPSK" pitchFamily="34" charset="-34"/>
              </a:rPr>
              <a:t>รองผอ.ทุกคน / </a:t>
            </a:r>
            <a:r>
              <a:rPr lang="th-TH" sz="3000" dirty="0" err="1" smtClean="0">
                <a:latin typeface="TH SarabunPSK" pitchFamily="34" charset="-34"/>
                <a:cs typeface="TH SarabunPSK" pitchFamily="34" charset="-34"/>
              </a:rPr>
              <a:t>ศน.</a:t>
            </a:r>
            <a:r>
              <a:rPr lang="th-TH" sz="3000" dirty="0" smtClean="0">
                <a:latin typeface="TH SarabunPSK" pitchFamily="34" charset="-34"/>
                <a:cs typeface="TH SarabunPSK" pitchFamily="34" charset="-34"/>
              </a:rPr>
              <a:t>ทุกคน   กรรมการ</a:t>
            </a:r>
          </a:p>
          <a:p>
            <a:r>
              <a:rPr lang="th-TH" sz="3000" dirty="0" smtClean="0">
                <a:latin typeface="TH SarabunPSK" pitchFamily="34" charset="-34"/>
                <a:cs typeface="TH SarabunPSK" pitchFamily="34" charset="-34"/>
              </a:rPr>
              <a:t>ผอ.กลุ่มนิเทศ ฯ   กรรมการและเลขาฯ</a:t>
            </a:r>
          </a:p>
          <a:p>
            <a:pPr>
              <a:buNone/>
            </a:pPr>
            <a:r>
              <a:rPr lang="th-TH" sz="3000" b="1" dirty="0" smtClean="0">
                <a:latin typeface="TH SarabunPSK" pitchFamily="34" charset="-34"/>
                <a:cs typeface="TH SarabunPSK" pitchFamily="34" charset="-34"/>
              </a:rPr>
              <a:t>    มีหน้าที่</a:t>
            </a:r>
          </a:p>
          <a:p>
            <a:pPr>
              <a:buNone/>
            </a:pP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       </a:t>
            </a:r>
            <a:r>
              <a:rPr lang="th-TH" sz="3000" dirty="0" smtClean="0">
                <a:latin typeface="TH SarabunPSK" pitchFamily="34" charset="-34"/>
                <a:cs typeface="TH SarabunPSK" pitchFamily="34" charset="-34"/>
              </a:rPr>
              <a:t>กำหนดแผนดำเนินการประเมินฯ</a:t>
            </a:r>
          </a:p>
          <a:p>
            <a:pPr>
              <a:buNone/>
            </a:pPr>
            <a:r>
              <a:rPr lang="th-TH" sz="3000" dirty="0" smtClean="0">
                <a:latin typeface="TH SarabunPSK" pitchFamily="34" charset="-34"/>
                <a:cs typeface="TH SarabunPSK" pitchFamily="34" charset="-34"/>
              </a:rPr>
              <a:t>ของเขตพื้นที่การศึกษา ตามนโยบายและแนวทางที่ส่วนกลางกำหนด</a:t>
            </a:r>
          </a:p>
          <a:p>
            <a:pPr algn="ctr">
              <a:buNone/>
            </a:pPr>
            <a:endParaRPr lang="th-TH" sz="3000" dirty="0" smtClean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" name="AutoShape 35"/>
          <p:cNvSpPr>
            <a:spLocks noChangeArrowheads="1"/>
          </p:cNvSpPr>
          <p:nvPr/>
        </p:nvSpPr>
        <p:spPr bwMode="auto">
          <a:xfrm>
            <a:off x="23813" y="26988"/>
            <a:ext cx="9085262" cy="6786562"/>
          </a:xfrm>
          <a:prstGeom prst="roundRect">
            <a:avLst>
              <a:gd name="adj" fmla="val 7176"/>
            </a:avLst>
          </a:prstGeom>
          <a:noFill/>
          <a:ln w="57150" cmpd="thinThick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h-TH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รูปภาพ 12" descr="imagesCAISRUGU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03848" y="4581128"/>
            <a:ext cx="2304256" cy="16914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079" name="Oval 7"/>
          <p:cNvSpPr>
            <a:spLocks noChangeArrowheads="1"/>
          </p:cNvSpPr>
          <p:nvPr/>
        </p:nvSpPr>
        <p:spPr bwMode="auto">
          <a:xfrm>
            <a:off x="1476374" y="332657"/>
            <a:ext cx="6696025" cy="1338982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h-TH"/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1475656" y="620688"/>
            <a:ext cx="6480720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th-TH" sz="4400" b="1" dirty="0" smtClean="0">
                <a:solidFill>
                  <a:srgbClr val="000046"/>
                </a:solidFill>
                <a:latin typeface="TH SarabunPSK" pitchFamily="34" charset="-34"/>
                <a:cs typeface="TH SarabunPSK" pitchFamily="34" charset="-34"/>
              </a:rPr>
              <a:t>การดำเนินงานระดับเขตพื้นที่การศึกษา</a:t>
            </a:r>
            <a:endParaRPr lang="th-TH" sz="4400" b="1" dirty="0">
              <a:solidFill>
                <a:srgbClr val="000046"/>
              </a:solidFill>
              <a:latin typeface="TH SarabunPSK" pitchFamily="34" charset="-34"/>
              <a:cs typeface="TH SarabunPSK" pitchFamily="34" charset="-34"/>
            </a:endParaRPr>
          </a:p>
          <a:p>
            <a:endParaRPr lang="th-TH" sz="3400" dirty="0">
              <a:solidFill>
                <a:schemeClr val="bg1"/>
              </a:solidFill>
              <a:cs typeface="Tahoma" pitchFamily="34" charset="0"/>
            </a:endParaRP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5364163" y="6021388"/>
            <a:ext cx="3529012" cy="647700"/>
            <a:chOff x="2653" y="3249"/>
            <a:chExt cx="2994" cy="884"/>
          </a:xfrm>
        </p:grpSpPr>
        <p:sp>
          <p:nvSpPr>
            <p:cNvPr id="3086" name="Freeform 14"/>
            <p:cNvSpPr>
              <a:spLocks/>
            </p:cNvSpPr>
            <p:nvPr/>
          </p:nvSpPr>
          <p:spPr bwMode="auto">
            <a:xfrm>
              <a:off x="2653" y="3339"/>
              <a:ext cx="2805" cy="794"/>
            </a:xfrm>
            <a:custGeom>
              <a:avLst/>
              <a:gdLst/>
              <a:ahLst/>
              <a:cxnLst>
                <a:cxn ang="0">
                  <a:pos x="0" y="681"/>
                </a:cxn>
                <a:cxn ang="0">
                  <a:pos x="907" y="409"/>
                </a:cxn>
                <a:cxn ang="0">
                  <a:pos x="2495" y="726"/>
                </a:cxn>
                <a:cxn ang="0">
                  <a:pos x="2767" y="0"/>
                </a:cxn>
              </a:cxnLst>
              <a:rect l="0" t="0" r="r" b="b"/>
              <a:pathLst>
                <a:path w="2805" h="794">
                  <a:moveTo>
                    <a:pt x="0" y="681"/>
                  </a:moveTo>
                  <a:cubicBezTo>
                    <a:pt x="245" y="541"/>
                    <a:pt x="491" y="402"/>
                    <a:pt x="907" y="409"/>
                  </a:cubicBezTo>
                  <a:cubicBezTo>
                    <a:pt x="1323" y="416"/>
                    <a:pt x="2185" y="794"/>
                    <a:pt x="2495" y="726"/>
                  </a:cubicBezTo>
                  <a:cubicBezTo>
                    <a:pt x="2805" y="658"/>
                    <a:pt x="2722" y="121"/>
                    <a:pt x="2767" y="0"/>
                  </a:cubicBezTo>
                </a:path>
              </a:pathLst>
            </a:custGeom>
            <a:noFill/>
            <a:ln w="19050" cmpd="sng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h-TH"/>
            </a:p>
          </p:txBody>
        </p:sp>
        <p:sp>
          <p:nvSpPr>
            <p:cNvPr id="3087" name="Freeform 15"/>
            <p:cNvSpPr>
              <a:spLocks/>
            </p:cNvSpPr>
            <p:nvPr/>
          </p:nvSpPr>
          <p:spPr bwMode="auto">
            <a:xfrm>
              <a:off x="2751" y="3294"/>
              <a:ext cx="2805" cy="794"/>
            </a:xfrm>
            <a:custGeom>
              <a:avLst/>
              <a:gdLst/>
              <a:ahLst/>
              <a:cxnLst>
                <a:cxn ang="0">
                  <a:pos x="0" y="681"/>
                </a:cxn>
                <a:cxn ang="0">
                  <a:pos x="907" y="409"/>
                </a:cxn>
                <a:cxn ang="0">
                  <a:pos x="2495" y="726"/>
                </a:cxn>
                <a:cxn ang="0">
                  <a:pos x="2767" y="0"/>
                </a:cxn>
              </a:cxnLst>
              <a:rect l="0" t="0" r="r" b="b"/>
              <a:pathLst>
                <a:path w="2805" h="794">
                  <a:moveTo>
                    <a:pt x="0" y="681"/>
                  </a:moveTo>
                  <a:cubicBezTo>
                    <a:pt x="245" y="541"/>
                    <a:pt x="491" y="402"/>
                    <a:pt x="907" y="409"/>
                  </a:cubicBezTo>
                  <a:cubicBezTo>
                    <a:pt x="1323" y="416"/>
                    <a:pt x="2185" y="794"/>
                    <a:pt x="2495" y="726"/>
                  </a:cubicBezTo>
                  <a:cubicBezTo>
                    <a:pt x="2805" y="658"/>
                    <a:pt x="2722" y="121"/>
                    <a:pt x="2767" y="0"/>
                  </a:cubicBezTo>
                </a:path>
              </a:pathLst>
            </a:custGeom>
            <a:noFill/>
            <a:ln w="19050" cmpd="sng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h-TH"/>
            </a:p>
          </p:txBody>
        </p:sp>
        <p:sp>
          <p:nvSpPr>
            <p:cNvPr id="3088" name="Freeform 16"/>
            <p:cNvSpPr>
              <a:spLocks/>
            </p:cNvSpPr>
            <p:nvPr/>
          </p:nvSpPr>
          <p:spPr bwMode="auto">
            <a:xfrm>
              <a:off x="2842" y="3249"/>
              <a:ext cx="2805" cy="794"/>
            </a:xfrm>
            <a:custGeom>
              <a:avLst/>
              <a:gdLst/>
              <a:ahLst/>
              <a:cxnLst>
                <a:cxn ang="0">
                  <a:pos x="0" y="681"/>
                </a:cxn>
                <a:cxn ang="0">
                  <a:pos x="907" y="409"/>
                </a:cxn>
                <a:cxn ang="0">
                  <a:pos x="2495" y="726"/>
                </a:cxn>
                <a:cxn ang="0">
                  <a:pos x="2767" y="0"/>
                </a:cxn>
              </a:cxnLst>
              <a:rect l="0" t="0" r="r" b="b"/>
              <a:pathLst>
                <a:path w="2805" h="794">
                  <a:moveTo>
                    <a:pt x="0" y="681"/>
                  </a:moveTo>
                  <a:cubicBezTo>
                    <a:pt x="245" y="541"/>
                    <a:pt x="491" y="402"/>
                    <a:pt x="907" y="409"/>
                  </a:cubicBezTo>
                  <a:cubicBezTo>
                    <a:pt x="1323" y="416"/>
                    <a:pt x="2185" y="794"/>
                    <a:pt x="2495" y="726"/>
                  </a:cubicBezTo>
                  <a:cubicBezTo>
                    <a:pt x="2805" y="658"/>
                    <a:pt x="2722" y="121"/>
                    <a:pt x="2767" y="0"/>
                  </a:cubicBezTo>
                </a:path>
              </a:pathLst>
            </a:custGeom>
            <a:noFill/>
            <a:ln w="19050" cmpd="sng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h-TH"/>
            </a:p>
          </p:txBody>
        </p:sp>
      </p:grpSp>
      <p:sp>
        <p:nvSpPr>
          <p:cNvPr id="3090" name="AutoShape 18"/>
          <p:cNvSpPr>
            <a:spLocks noChangeArrowheads="1"/>
          </p:cNvSpPr>
          <p:nvPr/>
        </p:nvSpPr>
        <p:spPr bwMode="auto">
          <a:xfrm>
            <a:off x="23813" y="26988"/>
            <a:ext cx="9085262" cy="6786562"/>
          </a:xfrm>
          <a:prstGeom prst="roundRect">
            <a:avLst>
              <a:gd name="adj" fmla="val 7176"/>
            </a:avLst>
          </a:prstGeom>
          <a:noFill/>
          <a:ln w="57150" cmpd="thinThick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h-TH"/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323528" y="1874729"/>
            <a:ext cx="849694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spcBef>
                <a:spcPct val="50000"/>
              </a:spcBef>
              <a:buFont typeface="Arial" pitchFamily="34" charset="0"/>
              <a:buChar char="•"/>
            </a:pP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ร่วมมือกับส่วนกลางในการวางแผนการประเมิน </a:t>
            </a:r>
          </a:p>
          <a:p>
            <a:pPr marL="742950" indent="-742950">
              <a:buFont typeface="Arial" pitchFamily="34" charset="0"/>
              <a:buChar char="•"/>
            </a:pP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แต่งตั้งคณะกรรมการต่าง ๆ เพื่อรองรับการประเมิน  การจัดสอบ  การกำกับ ติดตามการประเมิน </a:t>
            </a:r>
          </a:p>
          <a:p>
            <a:pPr marL="742950" indent="-742950">
              <a:buFont typeface="Arial" pitchFamily="34" charset="0"/>
              <a:buChar char="•"/>
            </a:pP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การรวบรวมกระดาษคำตอบ เพื่อนำส่งส่วนกลาง</a:t>
            </a:r>
          </a:p>
          <a:p>
            <a:pPr marL="742950" indent="-742950">
              <a:buFont typeface="Arial" pitchFamily="34" charset="0"/>
              <a:buChar char="•"/>
            </a:pP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การนำผลการประเมินไปปรับปรุง พัฒนาการเรียนการสอน</a:t>
            </a:r>
            <a:endParaRPr lang="th-TH" sz="3200" b="1" dirty="0">
              <a:latin typeface="TH SarabunPSK" pitchFamily="34" charset="-34"/>
              <a:cs typeface="TH SarabunPSK" pitchFamily="34" charset="-34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Oval 7"/>
          <p:cNvSpPr>
            <a:spLocks noChangeArrowheads="1"/>
          </p:cNvSpPr>
          <p:nvPr/>
        </p:nvSpPr>
        <p:spPr bwMode="auto">
          <a:xfrm>
            <a:off x="1476374" y="188641"/>
            <a:ext cx="6768033" cy="1482998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h-TH"/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1331640" y="338173"/>
            <a:ext cx="7129239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th-TH" sz="6600" b="1" dirty="0" smtClean="0">
                <a:solidFill>
                  <a:schemeClr val="accent2"/>
                </a:solidFill>
                <a:latin typeface="TH SarabunPSK" pitchFamily="34" charset="-34"/>
                <a:cs typeface="TH SarabunPSK" pitchFamily="34" charset="-34"/>
              </a:rPr>
              <a:t>ศูนย์ประสานการ</a:t>
            </a:r>
            <a:r>
              <a:rPr lang="th-TH" sz="6600" b="1" dirty="0">
                <a:solidFill>
                  <a:schemeClr val="accent2"/>
                </a:solidFill>
                <a:latin typeface="TH SarabunPSK" pitchFamily="34" charset="-34"/>
                <a:cs typeface="TH SarabunPSK" pitchFamily="34" charset="-34"/>
              </a:rPr>
              <a:t>สอบ</a:t>
            </a:r>
          </a:p>
          <a:p>
            <a:pPr algn="ctr"/>
            <a:endParaRPr lang="th-TH" sz="4400" b="1" dirty="0">
              <a:solidFill>
                <a:srgbClr val="000046"/>
              </a:solidFill>
              <a:latin typeface="Tahoma" pitchFamily="34" charset="0"/>
              <a:cs typeface="Tahoma" pitchFamily="34" charset="0"/>
            </a:endParaRP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5364163" y="6021388"/>
            <a:ext cx="3529012" cy="647700"/>
            <a:chOff x="2653" y="3249"/>
            <a:chExt cx="2994" cy="884"/>
          </a:xfrm>
        </p:grpSpPr>
        <p:sp>
          <p:nvSpPr>
            <p:cNvPr id="3086" name="Freeform 14"/>
            <p:cNvSpPr>
              <a:spLocks/>
            </p:cNvSpPr>
            <p:nvPr/>
          </p:nvSpPr>
          <p:spPr bwMode="auto">
            <a:xfrm>
              <a:off x="2653" y="3339"/>
              <a:ext cx="2805" cy="794"/>
            </a:xfrm>
            <a:custGeom>
              <a:avLst/>
              <a:gdLst/>
              <a:ahLst/>
              <a:cxnLst>
                <a:cxn ang="0">
                  <a:pos x="0" y="681"/>
                </a:cxn>
                <a:cxn ang="0">
                  <a:pos x="907" y="409"/>
                </a:cxn>
                <a:cxn ang="0">
                  <a:pos x="2495" y="726"/>
                </a:cxn>
                <a:cxn ang="0">
                  <a:pos x="2767" y="0"/>
                </a:cxn>
              </a:cxnLst>
              <a:rect l="0" t="0" r="r" b="b"/>
              <a:pathLst>
                <a:path w="2805" h="794">
                  <a:moveTo>
                    <a:pt x="0" y="681"/>
                  </a:moveTo>
                  <a:cubicBezTo>
                    <a:pt x="245" y="541"/>
                    <a:pt x="491" y="402"/>
                    <a:pt x="907" y="409"/>
                  </a:cubicBezTo>
                  <a:cubicBezTo>
                    <a:pt x="1323" y="416"/>
                    <a:pt x="2185" y="794"/>
                    <a:pt x="2495" y="726"/>
                  </a:cubicBezTo>
                  <a:cubicBezTo>
                    <a:pt x="2805" y="658"/>
                    <a:pt x="2722" y="121"/>
                    <a:pt x="2767" y="0"/>
                  </a:cubicBezTo>
                </a:path>
              </a:pathLst>
            </a:custGeom>
            <a:noFill/>
            <a:ln w="19050" cmpd="sng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h-TH"/>
            </a:p>
          </p:txBody>
        </p:sp>
        <p:sp>
          <p:nvSpPr>
            <p:cNvPr id="3087" name="Freeform 15"/>
            <p:cNvSpPr>
              <a:spLocks/>
            </p:cNvSpPr>
            <p:nvPr/>
          </p:nvSpPr>
          <p:spPr bwMode="auto">
            <a:xfrm>
              <a:off x="2751" y="3294"/>
              <a:ext cx="2805" cy="794"/>
            </a:xfrm>
            <a:custGeom>
              <a:avLst/>
              <a:gdLst/>
              <a:ahLst/>
              <a:cxnLst>
                <a:cxn ang="0">
                  <a:pos x="0" y="681"/>
                </a:cxn>
                <a:cxn ang="0">
                  <a:pos x="907" y="409"/>
                </a:cxn>
                <a:cxn ang="0">
                  <a:pos x="2495" y="726"/>
                </a:cxn>
                <a:cxn ang="0">
                  <a:pos x="2767" y="0"/>
                </a:cxn>
              </a:cxnLst>
              <a:rect l="0" t="0" r="r" b="b"/>
              <a:pathLst>
                <a:path w="2805" h="794">
                  <a:moveTo>
                    <a:pt x="0" y="681"/>
                  </a:moveTo>
                  <a:cubicBezTo>
                    <a:pt x="245" y="541"/>
                    <a:pt x="491" y="402"/>
                    <a:pt x="907" y="409"/>
                  </a:cubicBezTo>
                  <a:cubicBezTo>
                    <a:pt x="1323" y="416"/>
                    <a:pt x="2185" y="794"/>
                    <a:pt x="2495" y="726"/>
                  </a:cubicBezTo>
                  <a:cubicBezTo>
                    <a:pt x="2805" y="658"/>
                    <a:pt x="2722" y="121"/>
                    <a:pt x="2767" y="0"/>
                  </a:cubicBezTo>
                </a:path>
              </a:pathLst>
            </a:custGeom>
            <a:noFill/>
            <a:ln w="19050" cmpd="sng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h-TH"/>
            </a:p>
          </p:txBody>
        </p:sp>
        <p:sp>
          <p:nvSpPr>
            <p:cNvPr id="3088" name="Freeform 16"/>
            <p:cNvSpPr>
              <a:spLocks/>
            </p:cNvSpPr>
            <p:nvPr/>
          </p:nvSpPr>
          <p:spPr bwMode="auto">
            <a:xfrm>
              <a:off x="2842" y="3249"/>
              <a:ext cx="2805" cy="794"/>
            </a:xfrm>
            <a:custGeom>
              <a:avLst/>
              <a:gdLst/>
              <a:ahLst/>
              <a:cxnLst>
                <a:cxn ang="0">
                  <a:pos x="0" y="681"/>
                </a:cxn>
                <a:cxn ang="0">
                  <a:pos x="907" y="409"/>
                </a:cxn>
                <a:cxn ang="0">
                  <a:pos x="2495" y="726"/>
                </a:cxn>
                <a:cxn ang="0">
                  <a:pos x="2767" y="0"/>
                </a:cxn>
              </a:cxnLst>
              <a:rect l="0" t="0" r="r" b="b"/>
              <a:pathLst>
                <a:path w="2805" h="794">
                  <a:moveTo>
                    <a:pt x="0" y="681"/>
                  </a:moveTo>
                  <a:cubicBezTo>
                    <a:pt x="245" y="541"/>
                    <a:pt x="491" y="402"/>
                    <a:pt x="907" y="409"/>
                  </a:cubicBezTo>
                  <a:cubicBezTo>
                    <a:pt x="1323" y="416"/>
                    <a:pt x="2185" y="794"/>
                    <a:pt x="2495" y="726"/>
                  </a:cubicBezTo>
                  <a:cubicBezTo>
                    <a:pt x="2805" y="658"/>
                    <a:pt x="2722" y="121"/>
                    <a:pt x="2767" y="0"/>
                  </a:cubicBezTo>
                </a:path>
              </a:pathLst>
            </a:custGeom>
            <a:noFill/>
            <a:ln w="19050" cmpd="sng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h-TH"/>
            </a:p>
          </p:txBody>
        </p:sp>
      </p:grpSp>
      <p:sp>
        <p:nvSpPr>
          <p:cNvPr id="3090" name="AutoShape 18"/>
          <p:cNvSpPr>
            <a:spLocks noChangeArrowheads="1"/>
          </p:cNvSpPr>
          <p:nvPr/>
        </p:nvSpPr>
        <p:spPr bwMode="auto">
          <a:xfrm>
            <a:off x="23813" y="26988"/>
            <a:ext cx="9085262" cy="6786562"/>
          </a:xfrm>
          <a:prstGeom prst="roundRect">
            <a:avLst>
              <a:gd name="adj" fmla="val 7176"/>
            </a:avLst>
          </a:prstGeom>
          <a:noFill/>
          <a:ln w="57150" cmpd="thinThick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h-TH"/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467544" y="2060848"/>
            <a:ext cx="813690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spcBef>
                <a:spcPct val="50000"/>
              </a:spcBef>
            </a:pPr>
            <a:r>
              <a:rPr lang="th-TH" sz="3200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           เพื่อให้การบริหารจัดการมีความคล่องตัว  รองรับการประเมิน</a:t>
            </a:r>
          </a:p>
          <a:p>
            <a:pPr marL="742950" indent="-742950"/>
            <a:r>
              <a:rPr lang="th-TH" sz="3200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ได้อย่างมีประสิทธิภาพ เขตพื้นที่การศึกษา จึงแบ่งภาระรับผิดชอบ</a:t>
            </a:r>
          </a:p>
          <a:p>
            <a:pPr marL="742950" indent="-742950"/>
            <a:r>
              <a:rPr lang="th-TH" sz="3200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ออกเป็น  ศูนย์ประสานการสอบประจำเขตคุณภาพ  จำนวน ๑๗ ศูนย์</a:t>
            </a:r>
          </a:p>
          <a:p>
            <a:pPr marL="742950" indent="-742950"/>
            <a:r>
              <a:rPr lang="th-TH" sz="3200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โดยมีผู้อำนวยการโรงเรียนที่เป็นศูนย์ประสานการสอบเป็นประธานศูนย์</a:t>
            </a:r>
          </a:p>
          <a:p>
            <a:pPr marL="742950" indent="-742950"/>
            <a:endParaRPr lang="th-TH" b="1" dirty="0" smtClean="0">
              <a:solidFill>
                <a:schemeClr val="bg1"/>
              </a:solidFill>
            </a:endParaRPr>
          </a:p>
          <a:p>
            <a:pPr marL="742950" indent="-742950"/>
            <a:r>
              <a:rPr lang="th-TH" sz="32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	</a:t>
            </a:r>
            <a:r>
              <a:rPr lang="th-TH" sz="32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มีหน้าที่  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เป็น</a:t>
            </a:r>
            <a:r>
              <a:rPr lang="th-TH" sz="3200" dirty="0">
                <a:latin typeface="TH SarabunPSK" pitchFamily="34" charset="-34"/>
                <a:cs typeface="TH SarabunPSK" pitchFamily="34" charset="-34"/>
              </a:rPr>
              <a:t>ศูนย์ประสานการสอบ สำหรับรับ – ส่ง 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แบบทดสอบ</a:t>
            </a:r>
          </a:p>
          <a:p>
            <a:pPr marL="742950" indent="-742950"/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และ</a:t>
            </a:r>
            <a:r>
              <a:rPr lang="th-TH" sz="3200" dirty="0">
                <a:latin typeface="TH SarabunPSK" pitchFamily="34" charset="-34"/>
                <a:cs typeface="TH SarabunPSK" pitchFamily="34" charset="-34"/>
              </a:rPr>
              <a:t>เอกสาร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ประกอบการสอบ  ระหว่าง</a:t>
            </a:r>
            <a:r>
              <a:rPr lang="th-TH" sz="3200" dirty="0">
                <a:latin typeface="TH SarabunPSK" pitchFamily="34" charset="-34"/>
                <a:cs typeface="TH SarabunPSK" pitchFamily="34" charset="-34"/>
              </a:rPr>
              <a:t>เขตพื้นที่การศึกษากับสนาม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สอบ</a:t>
            </a:r>
            <a:endParaRPr lang="th-TH" sz="3200" b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ไหลเวียน">
  <a:themeElements>
    <a:clrScheme name="ไหลเวียน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ไหลเวียน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ไหลเวียน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764</TotalTime>
  <Words>1668</Words>
  <Application>Microsoft Office PowerPoint</Application>
  <PresentationFormat>นำเสนอทางหน้าจอ (4:3)</PresentationFormat>
  <Paragraphs>347</Paragraphs>
  <Slides>25</Slides>
  <Notes>2</Notes>
  <HiddenSlides>0</HiddenSlides>
  <MMClips>0</MMClips>
  <ScaleCrop>false</ScaleCrop>
  <HeadingPairs>
    <vt:vector size="4" baseType="variant"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25</vt:i4>
      </vt:variant>
    </vt:vector>
  </HeadingPairs>
  <TitlesOfParts>
    <vt:vector size="26" baseType="lpstr">
      <vt:lpstr>ไหลเวียน</vt:lpstr>
      <vt:lpstr>การประชุมชี้แจง</vt:lpstr>
      <vt:lpstr>ภาพนิ่ง 2</vt:lpstr>
      <vt:lpstr>ภาพนิ่ง 3</vt:lpstr>
      <vt:lpstr>ภาพนิ่ง 4</vt:lpstr>
      <vt:lpstr>         </vt:lpstr>
      <vt:lpstr> เปรียบเทียบการดำเนินงาน NT  ปี ๒๕๕๔ และ ปี ๒๕๕๕</vt:lpstr>
      <vt:lpstr>การดำเนินงานประเมินคุณภาพการศึกษา ฯ</vt:lpstr>
      <vt:lpstr>ภาพนิ่ง 8</vt:lpstr>
      <vt:lpstr>ภาพนิ่ง 9</vt:lpstr>
      <vt:lpstr>ภาพนิ่ง 10</vt:lpstr>
      <vt:lpstr>การจัดห้องสอบ</vt:lpstr>
      <vt:lpstr>กรณีไม่มีเลขประจำตัวประชาชน</vt:lpstr>
      <vt:lpstr>ภาพนิ่ง 13</vt:lpstr>
      <vt:lpstr>ตารางสอบ</vt:lpstr>
      <vt:lpstr>   </vt:lpstr>
      <vt:lpstr>ภาพนิ่ง 16</vt:lpstr>
      <vt:lpstr>ภาพนิ่ง 17</vt:lpstr>
      <vt:lpstr>กรรมการกำกับห้องสอบ ไม่ได้ไปปฏิบัติหน้าที่</vt:lpstr>
      <vt:lpstr>มาตรการในการดำเนินงาน</vt:lpstr>
      <vt:lpstr>ภาพนิ่ง 20</vt:lpstr>
      <vt:lpstr>คณะกรรมการติดตาม ตรวจเยี่ยม ประเมินผล</vt:lpstr>
      <vt:lpstr>ภาพนิ่ง 22</vt:lpstr>
      <vt:lpstr>การเบิกค่าใช้จ่ายในการเดินทางไปราชการ</vt:lpstr>
      <vt:lpstr>ครูและเด็กรวมพลัง...ครั้งสุดท้าย ปลายปี...สอบ NT ป.๓</vt:lpstr>
      <vt:lpstr>ภาพนิ่ง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การประชุมชี้แจง</dc:title>
  <dc:creator>PNCOM</dc:creator>
  <cp:lastModifiedBy>PNCOM</cp:lastModifiedBy>
  <cp:revision>76</cp:revision>
  <dcterms:created xsi:type="dcterms:W3CDTF">2013-02-16T15:31:05Z</dcterms:created>
  <dcterms:modified xsi:type="dcterms:W3CDTF">2013-02-18T08:19:44Z</dcterms:modified>
</cp:coreProperties>
</file>