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6" r:id="rId1"/>
  </p:sldMasterIdLst>
  <p:notesMasterIdLst>
    <p:notesMasterId r:id="rId83"/>
  </p:notesMasterIdLst>
  <p:handoutMasterIdLst>
    <p:handoutMasterId r:id="rId84"/>
  </p:handoutMasterIdLst>
  <p:sldIdLst>
    <p:sldId id="545" r:id="rId2"/>
    <p:sldId id="256" r:id="rId3"/>
    <p:sldId id="435" r:id="rId4"/>
    <p:sldId id="436" r:id="rId5"/>
    <p:sldId id="437" r:id="rId6"/>
    <p:sldId id="438" r:id="rId7"/>
    <p:sldId id="440" r:id="rId8"/>
    <p:sldId id="439" r:id="rId9"/>
    <p:sldId id="446" r:id="rId10"/>
    <p:sldId id="447" r:id="rId11"/>
    <p:sldId id="448" r:id="rId12"/>
    <p:sldId id="547" r:id="rId13"/>
    <p:sldId id="548" r:id="rId14"/>
    <p:sldId id="549" r:id="rId15"/>
    <p:sldId id="550" r:id="rId16"/>
    <p:sldId id="450" r:id="rId17"/>
    <p:sldId id="451" r:id="rId18"/>
    <p:sldId id="452" r:id="rId19"/>
    <p:sldId id="453" r:id="rId20"/>
    <p:sldId id="492" r:id="rId21"/>
    <p:sldId id="493" r:id="rId22"/>
    <p:sldId id="494" r:id="rId23"/>
    <p:sldId id="495" r:id="rId24"/>
    <p:sldId id="498" r:id="rId25"/>
    <p:sldId id="499" r:id="rId26"/>
    <p:sldId id="500" r:id="rId27"/>
    <p:sldId id="501" r:id="rId28"/>
    <p:sldId id="504" r:id="rId29"/>
    <p:sldId id="505" r:id="rId30"/>
    <p:sldId id="506" r:id="rId31"/>
    <p:sldId id="507" r:id="rId32"/>
    <p:sldId id="508" r:id="rId33"/>
    <p:sldId id="509" r:id="rId34"/>
    <p:sldId id="552" r:id="rId35"/>
    <p:sldId id="510" r:id="rId36"/>
    <p:sldId id="511" r:id="rId37"/>
    <p:sldId id="512" r:id="rId38"/>
    <p:sldId id="513" r:id="rId39"/>
    <p:sldId id="514" r:id="rId40"/>
    <p:sldId id="515" r:id="rId41"/>
    <p:sldId id="516" r:id="rId42"/>
    <p:sldId id="517" r:id="rId43"/>
    <p:sldId id="518" r:id="rId44"/>
    <p:sldId id="519" r:id="rId45"/>
    <p:sldId id="520" r:id="rId46"/>
    <p:sldId id="522" r:id="rId47"/>
    <p:sldId id="523" r:id="rId48"/>
    <p:sldId id="524" r:id="rId49"/>
    <p:sldId id="525" r:id="rId50"/>
    <p:sldId id="526" r:id="rId51"/>
    <p:sldId id="527" r:id="rId52"/>
    <p:sldId id="528" r:id="rId53"/>
    <p:sldId id="529" r:id="rId54"/>
    <p:sldId id="530" r:id="rId55"/>
    <p:sldId id="531" r:id="rId56"/>
    <p:sldId id="532" r:id="rId57"/>
    <p:sldId id="533" r:id="rId58"/>
    <p:sldId id="534" r:id="rId59"/>
    <p:sldId id="535" r:id="rId60"/>
    <p:sldId id="536" r:id="rId61"/>
    <p:sldId id="537" r:id="rId62"/>
    <p:sldId id="538" r:id="rId63"/>
    <p:sldId id="539" r:id="rId64"/>
    <p:sldId id="540" r:id="rId65"/>
    <p:sldId id="541" r:id="rId66"/>
    <p:sldId id="542" r:id="rId67"/>
    <p:sldId id="543" r:id="rId68"/>
    <p:sldId id="335" r:id="rId69"/>
    <p:sldId id="277" r:id="rId70"/>
    <p:sldId id="380" r:id="rId71"/>
    <p:sldId id="381" r:id="rId72"/>
    <p:sldId id="382" r:id="rId73"/>
    <p:sldId id="383" r:id="rId74"/>
    <p:sldId id="373" r:id="rId75"/>
    <p:sldId id="294" r:id="rId76"/>
    <p:sldId id="544" r:id="rId77"/>
    <p:sldId id="295" r:id="rId78"/>
    <p:sldId id="431" r:id="rId79"/>
    <p:sldId id="432" r:id="rId80"/>
    <p:sldId id="546" r:id="rId81"/>
    <p:sldId id="332" r:id="rId82"/>
  </p:sldIdLst>
  <p:sldSz cx="9144000" cy="6858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3929"/>
    <a:srgbClr val="FAFAFA"/>
    <a:srgbClr val="AE6458"/>
    <a:srgbClr val="FFFFFF"/>
    <a:srgbClr val="E7E7E7"/>
    <a:srgbClr val="006666"/>
    <a:srgbClr val="008080"/>
    <a:srgbClr val="26637F"/>
    <a:srgbClr val="05A405"/>
    <a:srgbClr val="3AD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สไตล์สีปานกลาง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สไตล์สีอ่อน 3 - เน้น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สไตล์สีอ่อน 3 - เน้น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สไตล์สีอ่อน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434" autoAdjust="0"/>
  </p:normalViewPr>
  <p:slideViewPr>
    <p:cSldViewPr snapToGrid="0">
      <p:cViewPr varScale="1">
        <p:scale>
          <a:sx n="92" d="100"/>
          <a:sy n="92" d="100"/>
        </p:scale>
        <p:origin x="-9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yCOMPUTER\Desktop\&#3585;&#3619;&#3634;&#3615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yCOMPUTER\Desktop\&#3585;&#3619;&#3634;&#3615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th-TH" sz="4000" dirty="0" smtClean="0">
                <a:cs typeface="+mj-cs"/>
              </a:rPr>
              <a:t>ผลสอบ </a:t>
            </a:r>
            <a:r>
              <a:rPr lang="en-US" sz="4000" dirty="0">
                <a:cs typeface="+mj-cs"/>
              </a:rPr>
              <a:t>O-NET </a:t>
            </a:r>
            <a:r>
              <a:rPr lang="th-TH" sz="4000" dirty="0">
                <a:cs typeface="+mj-cs"/>
              </a:rPr>
              <a:t>ชั้น ป.6 </a:t>
            </a:r>
            <a:r>
              <a:rPr lang="th-TH" sz="4000" dirty="0" smtClean="0">
                <a:cs typeface="+mj-cs"/>
              </a:rPr>
              <a:t>ปี 2558 รายอำเภอ</a:t>
            </a:r>
            <a:endParaRPr lang="th-TH" sz="4000" dirty="0">
              <a:cs typeface="+mj-cs"/>
            </a:endParaRPr>
          </a:p>
        </c:rich>
      </c:tx>
      <c:layout>
        <c:manualLayout>
          <c:xMode val="edge"/>
          <c:yMode val="edge"/>
          <c:x val="0.14512910548343619"/>
          <c:y val="0.04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อำเภอในเขต!$B$1:$B$2</c:f>
              <c:strCache>
                <c:ptCount val="1"/>
                <c:pt idx="0">
                  <c:v>ผลการสอบ O-NET ชั้น ป.6 ปีการศึกษา 2558 ร้อยละ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th-T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อำเภอในเขต!$A$3:$A$9</c:f>
              <c:strCache>
                <c:ptCount val="7"/>
                <c:pt idx="0">
                  <c:v>พนมสารคาม</c:v>
                </c:pt>
                <c:pt idx="1">
                  <c:v>ราชสาส์น</c:v>
                </c:pt>
                <c:pt idx="2">
                  <c:v>บางคล้า</c:v>
                </c:pt>
                <c:pt idx="3">
                  <c:v>คลองเขื่อน</c:v>
                </c:pt>
                <c:pt idx="4">
                  <c:v>สนามชัยเขต</c:v>
                </c:pt>
                <c:pt idx="5">
                  <c:v>แปลงยาว</c:v>
                </c:pt>
                <c:pt idx="6">
                  <c:v>ท่าตะเกียบ</c:v>
                </c:pt>
              </c:strCache>
            </c:strRef>
          </c:cat>
          <c:val>
            <c:numRef>
              <c:f>อำเภอในเขต!$B$3:$B$9</c:f>
              <c:numCache>
                <c:formatCode>General</c:formatCode>
                <c:ptCount val="7"/>
                <c:pt idx="0">
                  <c:v>45.45</c:v>
                </c:pt>
                <c:pt idx="1">
                  <c:v>40.97</c:v>
                </c:pt>
                <c:pt idx="2">
                  <c:v>42.32</c:v>
                </c:pt>
                <c:pt idx="3">
                  <c:v>55.01</c:v>
                </c:pt>
                <c:pt idx="4">
                  <c:v>39.479999999999997</c:v>
                </c:pt>
                <c:pt idx="5" formatCode="0.00">
                  <c:v>42.2</c:v>
                </c:pt>
                <c:pt idx="6">
                  <c:v>38.25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8332672"/>
        <c:axId val="78335360"/>
      </c:barChart>
      <c:catAx>
        <c:axId val="78332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th-TH"/>
          </a:p>
        </c:txPr>
        <c:crossAx val="78335360"/>
        <c:crosses val="autoZero"/>
        <c:auto val="1"/>
        <c:lblAlgn val="ctr"/>
        <c:lblOffset val="100"/>
        <c:noMultiLvlLbl val="0"/>
      </c:catAx>
      <c:valAx>
        <c:axId val="78335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th-TH"/>
          </a:p>
        </c:txPr>
        <c:crossAx val="78332672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solidFill>
      <a:srgbClr val="FFFF00"/>
    </a:solidFill>
    <a:ln w="12700"/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200"/>
            </a:pPr>
            <a:r>
              <a:rPr lang="th-TH" sz="4400" dirty="0" smtClean="0">
                <a:cs typeface="+mj-cs"/>
              </a:rPr>
              <a:t>ผลสอบ </a:t>
            </a:r>
            <a:r>
              <a:rPr lang="en-US" sz="4400" dirty="0">
                <a:cs typeface="+mj-cs"/>
              </a:rPr>
              <a:t>O-NET </a:t>
            </a:r>
            <a:r>
              <a:rPr lang="th-TH" sz="4400" dirty="0">
                <a:cs typeface="+mj-cs"/>
              </a:rPr>
              <a:t>ชั้น ม.</a:t>
            </a:r>
            <a:r>
              <a:rPr lang="th-TH" sz="4400" dirty="0" smtClean="0">
                <a:cs typeface="+mj-cs"/>
              </a:rPr>
              <a:t>3</a:t>
            </a:r>
            <a:r>
              <a:rPr lang="th-TH" sz="4400" baseline="0" dirty="0" smtClean="0">
                <a:cs typeface="+mj-cs"/>
              </a:rPr>
              <a:t> </a:t>
            </a:r>
            <a:r>
              <a:rPr lang="th-TH" sz="4400" dirty="0" smtClean="0">
                <a:cs typeface="+mj-cs"/>
              </a:rPr>
              <a:t>ปี 2558 รายอำเภอ </a:t>
            </a:r>
            <a:endParaRPr lang="th-TH" sz="4400" dirty="0">
              <a:cs typeface="+mj-cs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อำเภอในเขต!$B$21:$B$22</c:f>
              <c:strCache>
                <c:ptCount val="1"/>
                <c:pt idx="0">
                  <c:v>ผลการสอบ O-NET ชั้น ม.3ปีการศึกษา 2558 ร้อยละ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th-TH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อำเภอในเขต!$A$23:$A$28</c:f>
              <c:strCache>
                <c:ptCount val="6"/>
                <c:pt idx="0">
                  <c:v>พนมสารคาม</c:v>
                </c:pt>
                <c:pt idx="1">
                  <c:v>ราชสาส์น</c:v>
                </c:pt>
                <c:pt idx="2">
                  <c:v>บางคล้า</c:v>
                </c:pt>
                <c:pt idx="3">
                  <c:v>สนามชัยเขต</c:v>
                </c:pt>
                <c:pt idx="4">
                  <c:v>แปลงยาว</c:v>
                </c:pt>
                <c:pt idx="5">
                  <c:v>ท่าตะเกียบ</c:v>
                </c:pt>
              </c:strCache>
            </c:strRef>
          </c:cat>
          <c:val>
            <c:numRef>
              <c:f>อำเภอในเขต!$B$23:$B$28</c:f>
              <c:numCache>
                <c:formatCode>General</c:formatCode>
                <c:ptCount val="6"/>
                <c:pt idx="0">
                  <c:v>33.39</c:v>
                </c:pt>
                <c:pt idx="1">
                  <c:v>31.83</c:v>
                </c:pt>
                <c:pt idx="2">
                  <c:v>36.43</c:v>
                </c:pt>
                <c:pt idx="3">
                  <c:v>35.119999999999997</c:v>
                </c:pt>
                <c:pt idx="4" formatCode="0.00">
                  <c:v>34.49</c:v>
                </c:pt>
                <c:pt idx="5">
                  <c:v>34.119999999999997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1419008"/>
        <c:axId val="91421696"/>
      </c:barChart>
      <c:catAx>
        <c:axId val="91419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th-TH"/>
          </a:p>
        </c:txPr>
        <c:crossAx val="91421696"/>
        <c:crosses val="autoZero"/>
        <c:auto val="1"/>
        <c:lblAlgn val="ctr"/>
        <c:lblOffset val="100"/>
        <c:noMultiLvlLbl val="0"/>
      </c:catAx>
      <c:valAx>
        <c:axId val="91421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th-TH"/>
          </a:p>
        </c:txPr>
        <c:crossAx val="91419008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solidFill>
      <a:schemeClr val="accent6">
        <a:lumMod val="40000"/>
        <a:lumOff val="60000"/>
      </a:schemeClr>
    </a:solidFill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108" cy="499140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355" y="0"/>
            <a:ext cx="2972108" cy="499140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DB34C7B5-A7F9-4F0A-951F-8AAA767AF600}" type="datetimeFigureOut">
              <a:rPr lang="en-US" smtClean="0"/>
              <a:t>8/4/2016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6548"/>
            <a:ext cx="2972108" cy="499140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355" y="9446548"/>
            <a:ext cx="2972108" cy="499140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427A61F3-ACDA-4F96-8BDA-34F5F9E7D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35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9011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11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r">
              <a:defRPr sz="1200"/>
            </a:lvl1pPr>
          </a:lstStyle>
          <a:p>
            <a:fld id="{3991C87E-93A7-4DCD-A354-A9BEE81A182E}" type="datetimeFigureOut">
              <a:rPr lang="en-US" smtClean="0"/>
              <a:t>8/4/2016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2" tIns="46581" rIns="93162" bIns="4658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3162" tIns="46581" rIns="93162" bIns="4658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6679"/>
            <a:ext cx="2971800" cy="49901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46679"/>
            <a:ext cx="2971800" cy="49901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r">
              <a:defRPr sz="1200"/>
            </a:lvl1pPr>
          </a:lstStyle>
          <a:p>
            <a:fld id="{9DBC6343-0CC1-44F8-9B93-E75B596D9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028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ตัวแทน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th-TH" smtClean="0"/>
          </a:p>
        </p:txBody>
      </p:sp>
      <p:sp>
        <p:nvSpPr>
          <p:cNvPr id="5124" name="ตัวแทน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393DD5-3E84-423C-A3EF-D9CC81036167}" type="slidenum">
              <a:rPr lang="en-US" altLang="th-TH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th-TH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8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ตัวแทน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th-TH" smtClean="0"/>
          </a:p>
        </p:txBody>
      </p:sp>
      <p:sp>
        <p:nvSpPr>
          <p:cNvPr id="5124" name="ตัวแทน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0197AD-FA8D-4A26-B869-AE3CB66E59AE}" type="slidenum">
              <a:rPr lang="en-US" altLang="th-TH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th-TH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03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6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1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937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205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7412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907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14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684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1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994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65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52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55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32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3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01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google.co.th/url?sa=i&amp;rct=j&amp;q=&amp;esrc=s&amp;source=images&amp;cd=&amp;cad=rja&amp;uact=8&amp;ved=0ahUKEwj86K7Z8anNAhXBnJQKHXRWCeAQjRwIBw&amp;url=http://www.clker.com/clipart-yellow-arrow-9.html&amp;bvm=bv.124272578,d.dGo&amp;psig=AFQjCNHbS_JfmbGMHShrK-8BpyR5peJbOQ&amp;ust=1466075154393153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iets.or.th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1712890"/>
            <a:ext cx="9144000" cy="351593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91674" y="-334850"/>
            <a:ext cx="7383768" cy="5293216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เมื่อจะทำงานอย่าหยิบยก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เอาความขาดแคลนเป็นข้ออ้าง 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จงทำงานท่ามกลาง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ความขาดแคลนให้บรรลุผล 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จงทำด้วยความตั้งใจ และซื่อสัตย์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2641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349" y="1006592"/>
            <a:ext cx="2210251" cy="2752608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3399371" y="4107744"/>
            <a:ext cx="2878206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นายสาย     นพ</a:t>
            </a:r>
            <a:r>
              <a:rPr lang="th-TH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เทาว์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อำเภอท่าตะเกียบ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22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99" y="819294"/>
            <a:ext cx="2209821" cy="2826697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3162179" y="3860800"/>
            <a:ext cx="3276859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</a:t>
            </a:r>
            <a:r>
              <a:rPr lang="th-TH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วร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กิจ    ประเสริฐสรรค์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อำเภอราช</a:t>
            </a:r>
            <a:r>
              <a:rPr lang="th-TH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สาส์น</a:t>
            </a:r>
            <a:endParaRPr lang="th-TH" sz="3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09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507" y="457200"/>
            <a:ext cx="2262187" cy="3016249"/>
          </a:xfrm>
        </p:spPr>
      </p:pic>
      <p:sp>
        <p:nvSpPr>
          <p:cNvPr id="6" name="กล่องข้อความ 5"/>
          <p:cNvSpPr txBox="1"/>
          <p:nvPr/>
        </p:nvSpPr>
        <p:spPr>
          <a:xfrm>
            <a:off x="3375732" y="3670300"/>
            <a:ext cx="3103735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นายภูสินเธาว์  </a:t>
            </a:r>
            <a:r>
              <a:rPr lang="th-TH" sz="3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นนท</a:t>
            </a:r>
            <a:r>
              <a:rPr lang="th-TH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เกษม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อำเภอพนมสารคาม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</a:t>
            </a:r>
            <a:endParaRPr lang="th-TH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644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ตัวแทนเนื้อหา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687" y="406400"/>
            <a:ext cx="2007714" cy="2676348"/>
          </a:xfrm>
        </p:spPr>
      </p:pic>
      <p:sp>
        <p:nvSpPr>
          <p:cNvPr id="7" name="กล่องข้อความ 6"/>
          <p:cNvSpPr txBox="1"/>
          <p:nvPr/>
        </p:nvSpPr>
        <p:spPr>
          <a:xfrm>
            <a:off x="3641895" y="3467100"/>
            <a:ext cx="2443298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นายชูชาติ  ยังขวัญ 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อำเภอบางคล้า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1604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8"/>
          <a:stretch/>
        </p:blipFill>
        <p:spPr>
          <a:xfrm>
            <a:off x="3642155" y="673100"/>
            <a:ext cx="2085545" cy="2940416"/>
          </a:xfrm>
        </p:spPr>
      </p:pic>
      <p:sp>
        <p:nvSpPr>
          <p:cNvPr id="5" name="กล่องข้อความ 4"/>
          <p:cNvSpPr txBox="1"/>
          <p:nvPr/>
        </p:nvSpPr>
        <p:spPr>
          <a:xfrm>
            <a:off x="3408776" y="3788834"/>
            <a:ext cx="2552302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นายเสรี  เหลือง</a:t>
            </a:r>
            <a:r>
              <a:rPr lang="th-TH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รุ่งรัส</a:t>
            </a:r>
            <a:endParaRPr lang="th-TH" sz="3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อำเภอคลองเขื่อน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</a:t>
            </a:r>
          </a:p>
        </p:txBody>
      </p:sp>
    </p:spTree>
    <p:extLst>
      <p:ext uri="{BB962C8B-B14F-4D97-AF65-F5344CB8AC3E}">
        <p14:creationId xmlns:p14="http://schemas.microsoft.com/office/powerpoint/2010/main" val="1880832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601" y="571972"/>
            <a:ext cx="2121499" cy="2793527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3256701" y="3670300"/>
            <a:ext cx="2871299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นายประชัน   สุทธิศักดิ์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อำเภอสนามชัยเขต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กรรมการและเลขานุการ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327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/>
          <a:stretch>
            <a:fillRect/>
          </a:stretch>
        </p:blipFill>
        <p:spPr bwMode="auto">
          <a:xfrm>
            <a:off x="838200" y="0"/>
            <a:ext cx="7848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6172200"/>
            <a:ext cx="8915400" cy="523220"/>
          </a:xfrm>
          <a:prstGeom prst="rect">
            <a:avLst/>
          </a:prstGeom>
          <a:solidFill>
            <a:srgbClr val="669900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2800" b="1" dirty="0">
                <a:cs typeface="+mj-cs"/>
              </a:rPr>
              <a:t>ถนนทุกเส้น แม่น้ำทุกสาย ดวงใจทุกดวง มุ่งสู่ </a:t>
            </a:r>
            <a:r>
              <a:rPr lang="en-US" sz="2800" b="1" dirty="0">
                <a:cs typeface="+mj-cs"/>
              </a:rPr>
              <a:t>O-NET</a:t>
            </a:r>
            <a:endParaRPr lang="th-TH" sz="2800" b="1" dirty="0">
              <a:cs typeface="+mj-cs"/>
            </a:endParaRPr>
          </a:p>
        </p:txBody>
      </p:sp>
      <p:sp>
        <p:nvSpPr>
          <p:cNvPr id="2" name="กล่องข้อความ 1"/>
          <p:cNvSpPr txBox="1"/>
          <p:nvPr/>
        </p:nvSpPr>
        <p:spPr>
          <a:xfrm>
            <a:off x="533400" y="0"/>
            <a:ext cx="3278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 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ปี ๒๕๕๘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840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28600" y="4419600"/>
            <a:ext cx="8686800" cy="2362200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th-TH" sz="1800" dirty="0" smtClean="0">
                <a:solidFill>
                  <a:schemeClr val="tx1"/>
                </a:solidFill>
              </a:rPr>
              <a:t>เรียงตามลำดับ ดังนี้</a:t>
            </a:r>
            <a:br>
              <a:rPr lang="th-TH" sz="1800" dirty="0" smtClean="0">
                <a:solidFill>
                  <a:schemeClr val="tx1"/>
                </a:solidFill>
              </a:rPr>
            </a:br>
            <a:r>
              <a:rPr lang="th-TH" sz="1800" dirty="0" smtClean="0">
                <a:solidFill>
                  <a:schemeClr val="tx1"/>
                </a:solidFill>
              </a:rPr>
              <a:t>	(1) คลองเขื่อน 	55.01 		(2) พนมสารคาม      45.45</a:t>
            </a:r>
            <a:br>
              <a:rPr lang="th-TH" sz="1800" dirty="0" smtClean="0">
                <a:solidFill>
                  <a:schemeClr val="tx1"/>
                </a:solidFill>
              </a:rPr>
            </a:br>
            <a:r>
              <a:rPr lang="th-TH" sz="1800" dirty="0" smtClean="0">
                <a:solidFill>
                  <a:schemeClr val="tx1"/>
                </a:solidFill>
              </a:rPr>
              <a:t>	(3) บางคล้า 	42.32 		(4) แปลงยาว 	      42.20 </a:t>
            </a:r>
            <a:br>
              <a:rPr lang="th-TH" sz="1800" dirty="0" smtClean="0">
                <a:solidFill>
                  <a:schemeClr val="tx1"/>
                </a:solidFill>
              </a:rPr>
            </a:br>
            <a:r>
              <a:rPr lang="th-TH" sz="1800" dirty="0" smtClean="0">
                <a:solidFill>
                  <a:schemeClr val="tx1"/>
                </a:solidFill>
              </a:rPr>
              <a:t>	(5) ราช</a:t>
            </a:r>
            <a:r>
              <a:rPr lang="th-TH" sz="1800" dirty="0" err="1" smtClean="0">
                <a:solidFill>
                  <a:schemeClr val="tx1"/>
                </a:solidFill>
              </a:rPr>
              <a:t>สาส์น</a:t>
            </a:r>
            <a:r>
              <a:rPr lang="th-TH" sz="1800" dirty="0" smtClean="0">
                <a:solidFill>
                  <a:schemeClr val="tx1"/>
                </a:solidFill>
              </a:rPr>
              <a:t> 	40.97		(6) สนามชัยเขต       39.48 </a:t>
            </a:r>
            <a:br>
              <a:rPr lang="th-TH" sz="1800" dirty="0" smtClean="0">
                <a:solidFill>
                  <a:schemeClr val="tx1"/>
                </a:solidFill>
              </a:rPr>
            </a:br>
            <a:r>
              <a:rPr lang="th-TH" sz="1800" dirty="0" smtClean="0">
                <a:solidFill>
                  <a:schemeClr val="tx1"/>
                </a:solidFill>
              </a:rPr>
              <a:t>	(7) ท่าตะเกียบ 	38.25 </a:t>
            </a:r>
            <a:endParaRPr lang="th-TH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686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990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5029200"/>
            <a:ext cx="8915400" cy="1752600"/>
          </a:xfrm>
          <a:solidFill>
            <a:srgbClr val="CCFF99"/>
          </a:solidFill>
        </p:spPr>
        <p:txBody>
          <a:bodyPr anchor="t"/>
          <a:lstStyle/>
          <a:p>
            <a:pPr algn="l"/>
            <a:r>
              <a:rPr lang="th-TH" altLang="th-TH" sz="2000" dirty="0" smtClean="0">
                <a:solidFill>
                  <a:schemeClr val="tx1"/>
                </a:solidFill>
              </a:rPr>
              <a:t>เรียงตามลำดับ ดังนี้</a:t>
            </a:r>
            <a:br>
              <a:rPr lang="th-TH" altLang="th-TH" sz="2000" dirty="0" smtClean="0">
                <a:solidFill>
                  <a:schemeClr val="tx1"/>
                </a:solidFill>
              </a:rPr>
            </a:br>
            <a:r>
              <a:rPr lang="th-TH" altLang="th-TH" sz="2000" dirty="0" smtClean="0">
                <a:solidFill>
                  <a:schemeClr val="tx1"/>
                </a:solidFill>
              </a:rPr>
              <a:t>	(1) บางคล้า 	         36.43		(2) สนามชัยเขต 	35.12</a:t>
            </a:r>
            <a:br>
              <a:rPr lang="th-TH" altLang="th-TH" sz="2000" dirty="0" smtClean="0">
                <a:solidFill>
                  <a:schemeClr val="tx1"/>
                </a:solidFill>
              </a:rPr>
            </a:br>
            <a:r>
              <a:rPr lang="th-TH" altLang="th-TH" sz="2000" dirty="0" smtClean="0">
                <a:solidFill>
                  <a:schemeClr val="tx1"/>
                </a:solidFill>
              </a:rPr>
              <a:t>	(3) แปลงยาว     	 34.49		(4) ท่าตะเกียบ 	34.12</a:t>
            </a:r>
            <a:br>
              <a:rPr lang="th-TH" altLang="th-TH" sz="2000" dirty="0" smtClean="0">
                <a:solidFill>
                  <a:schemeClr val="tx1"/>
                </a:solidFill>
              </a:rPr>
            </a:br>
            <a:r>
              <a:rPr lang="th-TH" altLang="th-TH" sz="2000" dirty="0" smtClean="0">
                <a:solidFill>
                  <a:schemeClr val="tx1"/>
                </a:solidFill>
              </a:rPr>
              <a:t>	(5) พนมสารคาม       33.39		(6) ราช</a:t>
            </a:r>
            <a:r>
              <a:rPr lang="th-TH" altLang="th-TH" sz="2000" dirty="0" err="1" smtClean="0">
                <a:solidFill>
                  <a:schemeClr val="tx1"/>
                </a:solidFill>
              </a:rPr>
              <a:t>สาส์น</a:t>
            </a:r>
            <a:r>
              <a:rPr lang="th-TH" altLang="th-TH" sz="2000" dirty="0" smtClean="0">
                <a:solidFill>
                  <a:schemeClr val="tx1"/>
                </a:solidFill>
              </a:rPr>
              <a:t> 	        31.83</a:t>
            </a:r>
            <a:r>
              <a:rPr lang="th-TH" altLang="th-TH" sz="2400" dirty="0" smtClean="0">
                <a:solidFill>
                  <a:schemeClr val="tx1"/>
                </a:solidFill>
              </a:rPr>
              <a:t/>
            </a:r>
            <a:br>
              <a:rPr lang="th-TH" altLang="th-TH" sz="2400" dirty="0" smtClean="0">
                <a:solidFill>
                  <a:schemeClr val="tx1"/>
                </a:solidFill>
              </a:rPr>
            </a:br>
            <a:r>
              <a:rPr lang="th-TH" altLang="th-TH" sz="2400" dirty="0" smtClean="0"/>
              <a:t>	</a:t>
            </a:r>
          </a:p>
        </p:txBody>
      </p:sp>
      <p:graphicFrame>
        <p:nvGraphicFramePr>
          <p:cNvPr id="5" name="แผนภูมิ 4"/>
          <p:cNvGraphicFramePr>
            <a:graphicFrameLocks/>
          </p:cNvGraphicFramePr>
          <p:nvPr/>
        </p:nvGraphicFramePr>
        <p:xfrm>
          <a:off x="76200" y="152400"/>
          <a:ext cx="8915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520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76518" y="0"/>
            <a:ext cx="8435662" cy="1007165"/>
          </a:xfrm>
        </p:spPr>
        <p:txBody>
          <a:bodyPr>
            <a:noAutofit/>
          </a:bodyPr>
          <a:lstStyle/>
          <a:p>
            <a:pPr algn="ctr"/>
            <a:r>
              <a:rPr lang="th-TH" sz="1800" b="1" dirty="0" smtClean="0"/>
              <a:t>รายงานผลการทดสอบทางการศึกษาระดับชาติขั้นพื้นฐาน (</a:t>
            </a:r>
            <a:r>
              <a:rPr lang="en-US" sz="1800" b="1" dirty="0" smtClean="0"/>
              <a:t>O</a:t>
            </a:r>
            <a:r>
              <a:rPr lang="th-TH" sz="1800" b="1" dirty="0" smtClean="0"/>
              <a:t>-</a:t>
            </a:r>
            <a:r>
              <a:rPr lang="en-US" sz="1800" b="1" dirty="0" smtClean="0"/>
              <a:t>NET</a:t>
            </a:r>
            <a:r>
              <a:rPr lang="th-TH" sz="1800" b="1" dirty="0" smtClean="0"/>
              <a:t>) ปีการศึกษา ๒๕๕๘</a:t>
            </a:r>
            <a:br>
              <a:rPr lang="th-TH" sz="1800" b="1" dirty="0" smtClean="0"/>
            </a:br>
            <a:r>
              <a:rPr lang="th-TH" sz="1800" b="1" dirty="0" smtClean="0"/>
              <a:t>ของ</a:t>
            </a:r>
            <a:br>
              <a:rPr lang="th-TH" sz="1800" b="1" dirty="0" smtClean="0"/>
            </a:br>
            <a:r>
              <a:rPr lang="th-TH" sz="1800" b="1" dirty="0" smtClean="0"/>
              <a:t>สำนักงานเขตพื้นที่การศึกษาประถมศึกษา ฉะเชิงเทรา เขต ๒</a:t>
            </a:r>
            <a:br>
              <a:rPr lang="th-TH" sz="1800" b="1" dirty="0" smtClean="0"/>
            </a:br>
            <a:r>
              <a:rPr lang="th-TH" sz="1600" dirty="0" smtClean="0"/>
              <a:t>(ไม่รวมโรงเรียนสังกัดสำนักบริหารงานการศึกษาพิเศษ </a:t>
            </a:r>
            <a:r>
              <a:rPr lang="th-TH" sz="1600" dirty="0" err="1" smtClean="0"/>
              <a:t>สพฐ</a:t>
            </a:r>
            <a:r>
              <a:rPr lang="th-TH" sz="1600" dirty="0" smtClean="0"/>
              <a:t>.)</a:t>
            </a:r>
            <a:endParaRPr lang="th-TH" sz="1600" dirty="0"/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392457"/>
              </p:ext>
            </p:extLst>
          </p:nvPr>
        </p:nvGraphicFramePr>
        <p:xfrm>
          <a:off x="286316" y="1234239"/>
          <a:ext cx="8731882" cy="24914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09540"/>
                <a:gridCol w="655546"/>
                <a:gridCol w="545696"/>
                <a:gridCol w="652110"/>
                <a:gridCol w="640168"/>
                <a:gridCol w="664052"/>
                <a:gridCol w="652110"/>
                <a:gridCol w="652110"/>
                <a:gridCol w="652110"/>
                <a:gridCol w="652110"/>
                <a:gridCol w="652110"/>
                <a:gridCol w="652110"/>
                <a:gridCol w="652110"/>
              </a:tblGrid>
              <a:tr h="501060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 smtClean="0"/>
                        <a:t>ระดับชั้น</a:t>
                      </a:r>
                      <a:r>
                        <a:rPr lang="en-US" sz="2400" dirty="0" smtClean="0"/>
                        <a:t>*</a:t>
                      </a:r>
                      <a:endParaRPr lang="th-TH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h-TH" dirty="0" smtClean="0"/>
                        <a:t>ภาษาไทย</a:t>
                      </a:r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1600" dirty="0" smtClean="0"/>
                        <a:t>คณิตศาสตร์</a:t>
                      </a:r>
                      <a:endParaRPr lang="th-T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1600" dirty="0" smtClean="0"/>
                        <a:t>วิทยาศาสตร์</a:t>
                      </a:r>
                      <a:endParaRPr lang="th-T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1600" dirty="0" smtClean="0"/>
                        <a:t>สังคมศึกษา</a:t>
                      </a:r>
                      <a:endParaRPr lang="th-T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1600" dirty="0" smtClean="0"/>
                        <a:t>ภาษาอังกฤษ</a:t>
                      </a:r>
                      <a:endParaRPr lang="th-T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1600" dirty="0" smtClean="0"/>
                        <a:t>รวม ๕ กลุ่มสาระฯ</a:t>
                      </a:r>
                      <a:endParaRPr lang="th-T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  <a:tr h="522384">
                <a:tc v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 smtClean="0">
                        <a:effectLst/>
                      </a:endParaRP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 smtClean="0">
                        <a:effectLst/>
                      </a:endParaRP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 smtClean="0">
                        <a:effectLst/>
                      </a:endParaRP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 smtClean="0">
                        <a:effectLst/>
                      </a:endParaRP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คะแนนเฉลี่ยร้อยละ</a:t>
                      </a: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100" b="1" dirty="0" smtClean="0">
                          <a:effectLst/>
                        </a:rPr>
                        <a:t>ลำดับที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en-US" sz="1100" b="1" dirty="0" smtClean="0">
                          <a:effectLst/>
                        </a:rPr>
                        <a:t>**</a:t>
                      </a:r>
                      <a:endParaRPr lang="th-TH" sz="1100" b="1" dirty="0" smtClean="0">
                        <a:effectLst/>
                      </a:endParaRPr>
                    </a:p>
                    <a:p>
                      <a:pPr algn="ctr"/>
                      <a:endParaRPr lang="th-TH" sz="1100" b="1" dirty="0">
                        <a:effectLst/>
                      </a:endParaRPr>
                    </a:p>
                  </a:txBody>
                  <a:tcPr/>
                </a:tc>
              </a:tr>
              <a:tr h="50106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ป.๖</a:t>
                      </a:r>
                      <a:endParaRPr lang="th-TH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๔๘.๖๑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๙๑</a:t>
                      </a:r>
                      <a:endParaRPr lang="th-TH" sz="1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๔๒.๔๐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๘๕</a:t>
                      </a:r>
                      <a:endParaRPr lang="th-TH" sz="1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๔๑.๓๑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๑๐๔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๔๗.๐๖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๑๑๘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๓๕.๘๕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๙๖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๔๓.๐๕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๙๗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106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ม.๓</a:t>
                      </a:r>
                      <a:endParaRPr lang="th-TH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๔๐.๘๔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๑๐๓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๒๘.๐๗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๑๐๐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๒๓.๑๑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๑๑๔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๔๒.๗๘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๑๐๐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๒๕.๘๔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๑๖๐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๒๓.๓๓</a:t>
                      </a:r>
                      <a:endParaRPr lang="th-TH" sz="1800" b="1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</a:rPr>
                        <a:t>๑๑๕</a:t>
                      </a:r>
                      <a:endParaRPr lang="th-TH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9388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ม.๖</a:t>
                      </a:r>
                      <a:endParaRPr lang="th-TH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กล่องข้อความ 6"/>
          <p:cNvSpPr txBox="1"/>
          <p:nvPr/>
        </p:nvSpPr>
        <p:spPr>
          <a:xfrm>
            <a:off x="724118" y="3990450"/>
            <a:ext cx="503214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 smtClean="0"/>
              <a:t>หมายเหตุ </a:t>
            </a:r>
            <a:r>
              <a:rPr lang="en-US" sz="1400" b="1" dirty="0" smtClean="0"/>
              <a:t>*</a:t>
            </a:r>
            <a:r>
              <a:rPr lang="th-TH" sz="1400" b="1" dirty="0" smtClean="0"/>
              <a:t> ชั้นประถมศึกษาปีที่ ๖  </a:t>
            </a:r>
            <a:r>
              <a:rPr lang="th-TH" sz="1400" dirty="0" smtClean="0"/>
              <a:t>มีจำนวนเขตพื้นที่การศึกษาเข้าสอบทั้งสิ้น </a:t>
            </a:r>
            <a:r>
              <a:rPr lang="th-TH" sz="1400" b="1" dirty="0" smtClean="0"/>
              <a:t>๑๘๕ เขต</a:t>
            </a:r>
          </a:p>
          <a:p>
            <a:r>
              <a:rPr lang="th-TH" sz="1400" b="1" dirty="0"/>
              <a:t> </a:t>
            </a:r>
            <a:r>
              <a:rPr lang="th-TH" sz="1400" b="1" dirty="0" smtClean="0"/>
              <a:t>                ชั้นมัธยมศึกษาปีที่ ๓   </a:t>
            </a:r>
            <a:r>
              <a:rPr lang="th-TH" sz="1400" dirty="0" smtClean="0"/>
              <a:t>มีจำนวนเขตพื้นที่การศึกษาประถมศึกษาเข้าสอบทั้งสิ้น </a:t>
            </a:r>
            <a:r>
              <a:rPr lang="th-TH" sz="1400" b="1" dirty="0" smtClean="0"/>
              <a:t>๑๘๒ เขต</a:t>
            </a:r>
          </a:p>
          <a:p>
            <a:r>
              <a:rPr lang="th-TH" sz="1400" dirty="0"/>
              <a:t> </a:t>
            </a:r>
            <a:r>
              <a:rPr lang="th-TH" sz="1400" dirty="0" smtClean="0"/>
              <a:t>                                         จำนวนเขตพื้นที่การศึกษามัธยมศึกษาเข้าสอบทั้งสิ้น </a:t>
            </a:r>
            <a:r>
              <a:rPr lang="th-TH" sz="1400" b="1" dirty="0" smtClean="0"/>
              <a:t>๔๒ เขต</a:t>
            </a:r>
          </a:p>
          <a:p>
            <a:r>
              <a:rPr lang="th-TH" sz="1400" dirty="0"/>
              <a:t> </a:t>
            </a:r>
            <a:r>
              <a:rPr lang="th-TH" sz="1400" dirty="0" smtClean="0"/>
              <a:t>                </a:t>
            </a:r>
            <a:r>
              <a:rPr lang="th-TH" sz="1400" b="1" dirty="0" smtClean="0"/>
              <a:t>ชั้นมัธยมศึกษาปีที่ ๖   </a:t>
            </a:r>
            <a:r>
              <a:rPr lang="th-TH" sz="1400" dirty="0" smtClean="0"/>
              <a:t>มีจำนวนเขตพื้นที่การศึกษาประถมศึกษาเข้าสอบทั้งสิ้น </a:t>
            </a:r>
            <a:r>
              <a:rPr lang="th-TH" sz="1400" b="1" dirty="0" smtClean="0"/>
              <a:t>๔๘ เขต</a:t>
            </a:r>
          </a:p>
          <a:p>
            <a:r>
              <a:rPr lang="th-TH" sz="1400" b="1" dirty="0"/>
              <a:t> </a:t>
            </a:r>
            <a:r>
              <a:rPr lang="th-TH" sz="1400" b="1" dirty="0" smtClean="0"/>
              <a:t>                                         </a:t>
            </a:r>
            <a:r>
              <a:rPr lang="th-TH" sz="1400" dirty="0" smtClean="0"/>
              <a:t>จำนวน</a:t>
            </a:r>
            <a:r>
              <a:rPr lang="th-TH" sz="1400" dirty="0"/>
              <a:t>เขตพื้นที่การศึกษามัธยมศึกษาเข้าสอบทั้งสิ้น </a:t>
            </a:r>
            <a:r>
              <a:rPr lang="th-TH" sz="1400" b="1" dirty="0"/>
              <a:t>๔๒ </a:t>
            </a:r>
            <a:r>
              <a:rPr lang="th-TH" sz="1400" b="1" dirty="0" smtClean="0"/>
              <a:t>เขต</a:t>
            </a:r>
          </a:p>
          <a:p>
            <a:r>
              <a:rPr lang="en-US" sz="1400" b="1" dirty="0" smtClean="0"/>
              <a:t>**</a:t>
            </a:r>
            <a:r>
              <a:rPr lang="th-TH" sz="1400" b="1" dirty="0" smtClean="0"/>
              <a:t> </a:t>
            </a:r>
            <a:r>
              <a:rPr lang="th-TH" sz="1400" dirty="0" smtClean="0"/>
              <a:t>๑.) การจัดเรียงลำดับของเขตพื้นที่การศึกษา จะจัดเรียงแยกระหว่างสำนักงานเขตพื้นที่การศึกษาประถมศึกษา</a:t>
            </a:r>
          </a:p>
          <a:p>
            <a:r>
              <a:rPr lang="th-TH" sz="1400" dirty="0"/>
              <a:t> </a:t>
            </a:r>
            <a:r>
              <a:rPr lang="th-TH" sz="1400" dirty="0" smtClean="0"/>
              <a:t>        กับสำนักงานเขตพื้นที่การศึกษามัธยมศึกษา (ยกเว้น ชั้น ป.๖)</a:t>
            </a:r>
          </a:p>
          <a:p>
            <a:r>
              <a:rPr lang="th-TH" sz="1400" dirty="0" smtClean="0"/>
              <a:t>    ๒.) ความหมายของกลุ่มคุณภาพ</a:t>
            </a:r>
          </a:p>
          <a:p>
            <a:r>
              <a:rPr lang="th-TH" sz="1600" dirty="0" smtClean="0"/>
              <a:t> </a:t>
            </a:r>
          </a:p>
          <a:p>
            <a:r>
              <a:rPr lang="th-TH" sz="1600" dirty="0"/>
              <a:t> </a:t>
            </a:r>
            <a:r>
              <a:rPr lang="th-TH" sz="1600" dirty="0" smtClean="0"/>
              <a:t>                   </a:t>
            </a:r>
            <a:endParaRPr lang="th-TH" sz="1600" dirty="0"/>
          </a:p>
        </p:txBody>
      </p:sp>
      <p:grpSp>
        <p:nvGrpSpPr>
          <p:cNvPr id="17" name="กลุ่ม 16"/>
          <p:cNvGrpSpPr/>
          <p:nvPr/>
        </p:nvGrpSpPr>
        <p:grpSpPr>
          <a:xfrm>
            <a:off x="476518" y="5865203"/>
            <a:ext cx="5957080" cy="928697"/>
            <a:chOff x="1085555" y="5994023"/>
            <a:chExt cx="5957080" cy="928697"/>
          </a:xfrm>
        </p:grpSpPr>
        <p:grpSp>
          <p:nvGrpSpPr>
            <p:cNvPr id="12" name="กลุ่ม 11"/>
            <p:cNvGrpSpPr/>
            <p:nvPr/>
          </p:nvGrpSpPr>
          <p:grpSpPr>
            <a:xfrm>
              <a:off x="2165806" y="6060930"/>
              <a:ext cx="212040" cy="797068"/>
              <a:chOff x="3591333" y="5735450"/>
              <a:chExt cx="251796" cy="1066148"/>
            </a:xfrm>
          </p:grpSpPr>
          <p:sp>
            <p:nvSpPr>
              <p:cNvPr id="8" name="สี่เหลี่ยมผืนผ้า 7"/>
              <p:cNvSpPr/>
              <p:nvPr/>
            </p:nvSpPr>
            <p:spPr>
              <a:xfrm>
                <a:off x="3591333" y="5735450"/>
                <a:ext cx="251791" cy="238539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9" name="สี่เหลี่ยมผืนผ้า 8"/>
              <p:cNvSpPr/>
              <p:nvPr/>
            </p:nvSpPr>
            <p:spPr>
              <a:xfrm>
                <a:off x="3591338" y="6010168"/>
                <a:ext cx="251791" cy="238539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0" name="สี่เหลี่ยมผืนผ้า 9"/>
              <p:cNvSpPr/>
              <p:nvPr/>
            </p:nvSpPr>
            <p:spPr>
              <a:xfrm>
                <a:off x="3591334" y="6276521"/>
                <a:ext cx="251791" cy="238539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1" name="สี่เหลี่ยมผืนผ้า 10"/>
              <p:cNvSpPr/>
              <p:nvPr/>
            </p:nvSpPr>
            <p:spPr>
              <a:xfrm>
                <a:off x="3591333" y="6563059"/>
                <a:ext cx="251791" cy="238539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13" name="กล่องข้อความ 12"/>
            <p:cNvSpPr txBox="1"/>
            <p:nvPr/>
          </p:nvSpPr>
          <p:spPr>
            <a:xfrm>
              <a:off x="1087959" y="5994023"/>
              <a:ext cx="51523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400" dirty="0" smtClean="0"/>
                <a:t>ช่องลำดับที่                       หมายความว่า </a:t>
              </a:r>
              <a:r>
                <a:rPr lang="th-TH" sz="1400" b="1" dirty="0" smtClean="0"/>
                <a:t>อยู่ในกลุ่มดีมาก (อยู่ในอันดับ ๑๐</a:t>
              </a:r>
              <a:r>
                <a:rPr lang="en-US" sz="1400" b="1" dirty="0" smtClean="0"/>
                <a:t>%</a:t>
              </a:r>
              <a:r>
                <a:rPr lang="th-TH" sz="1400" b="1" dirty="0" smtClean="0"/>
                <a:t> แรกของกลุ่มพื้นที่การศึกษา)</a:t>
              </a:r>
              <a:endParaRPr lang="th-TH" sz="1400" b="1" dirty="0"/>
            </a:p>
          </p:txBody>
        </p:sp>
        <p:sp>
          <p:nvSpPr>
            <p:cNvPr id="14" name="กล่องข้อความ 13"/>
            <p:cNvSpPr txBox="1"/>
            <p:nvPr/>
          </p:nvSpPr>
          <p:spPr>
            <a:xfrm>
              <a:off x="1085555" y="6201593"/>
              <a:ext cx="56380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400" dirty="0" smtClean="0"/>
                <a:t>ช่องลำดับที่                       หมายความว่า </a:t>
              </a:r>
              <a:r>
                <a:rPr lang="th-TH" sz="1400" b="1" dirty="0" smtClean="0"/>
                <a:t>อยู่ในกลุ่มดี (สูงกว่าคะแนนเฉลี่ยของ </a:t>
              </a:r>
              <a:r>
                <a:rPr lang="th-TH" sz="1400" b="1" dirty="0" err="1" smtClean="0"/>
                <a:t>สพฐ</a:t>
              </a:r>
              <a:r>
                <a:rPr lang="th-TH" sz="1400" b="1" dirty="0" smtClean="0"/>
                <a:t>. แต่ไม่ได้อยู่ในระดับ ๑๐</a:t>
              </a:r>
              <a:r>
                <a:rPr lang="en-US" sz="1400" b="1" dirty="0" smtClean="0"/>
                <a:t>%</a:t>
              </a:r>
              <a:r>
                <a:rPr lang="th-TH" sz="1400" b="1" dirty="0" smtClean="0"/>
                <a:t> แรก)</a:t>
              </a:r>
              <a:endParaRPr lang="th-TH" sz="1400" b="1" dirty="0"/>
            </a:p>
          </p:txBody>
        </p:sp>
        <p:sp>
          <p:nvSpPr>
            <p:cNvPr id="15" name="กล่องข้อความ 14"/>
            <p:cNvSpPr txBox="1"/>
            <p:nvPr/>
          </p:nvSpPr>
          <p:spPr>
            <a:xfrm>
              <a:off x="1085555" y="6412616"/>
              <a:ext cx="5957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400" dirty="0" smtClean="0"/>
                <a:t>ช่องลำดับที่                       หมายความว่า </a:t>
              </a:r>
              <a:r>
                <a:rPr lang="th-TH" sz="1400" b="1" dirty="0" smtClean="0"/>
                <a:t>อยู่ในกลุ่มพอใช้ (ต่ำกว่าคะแนนเฉลี่ยของ </a:t>
              </a:r>
              <a:r>
                <a:rPr lang="th-TH" sz="1400" b="1" dirty="0" err="1" smtClean="0"/>
                <a:t>สพฐ</a:t>
              </a:r>
              <a:r>
                <a:rPr lang="th-TH" sz="1400" b="1" dirty="0" smtClean="0"/>
                <a:t>. แต่ไม่ได้อยู่ในระดับ ๑๐</a:t>
              </a:r>
              <a:r>
                <a:rPr lang="en-US" sz="1400" b="1" dirty="0" smtClean="0"/>
                <a:t>%</a:t>
              </a:r>
              <a:r>
                <a:rPr lang="th-TH" sz="1400" b="1" dirty="0" smtClean="0"/>
                <a:t> สุดท้าย)</a:t>
              </a:r>
              <a:endParaRPr lang="th-TH" sz="1400" b="1" dirty="0"/>
            </a:p>
          </p:txBody>
        </p:sp>
        <p:sp>
          <p:nvSpPr>
            <p:cNvPr id="16" name="กล่องข้อความ 15"/>
            <p:cNvSpPr txBox="1"/>
            <p:nvPr/>
          </p:nvSpPr>
          <p:spPr>
            <a:xfrm>
              <a:off x="1085555" y="6614943"/>
              <a:ext cx="54697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400" dirty="0" smtClean="0"/>
                <a:t>ช่องลำดับที่                       หมายความว่า </a:t>
              </a:r>
              <a:r>
                <a:rPr lang="th-TH" sz="1400" b="1" dirty="0" smtClean="0"/>
                <a:t>อยู่ในกลุ่มปรับปรุง (อยู่ในระดับ ๑๐</a:t>
              </a:r>
              <a:r>
                <a:rPr lang="en-US" sz="1400" b="1" dirty="0" smtClean="0"/>
                <a:t>%</a:t>
              </a:r>
              <a:r>
                <a:rPr lang="th-TH" sz="1400" b="1" dirty="0" smtClean="0"/>
                <a:t> สุดท้ายของกลุ่มเขตพื้นที่กี่ศึกษา </a:t>
              </a:r>
              <a:r>
                <a:rPr lang="th-TH" sz="1400" dirty="0" smtClean="0"/>
                <a:t>)</a:t>
              </a:r>
              <a:endParaRPr lang="th-TH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5358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672905"/>
            <a:ext cx="6600451" cy="2262781"/>
          </a:xfrm>
        </p:spPr>
        <p:txBody>
          <a:bodyPr/>
          <a:lstStyle/>
          <a:p>
            <a:r>
              <a:rPr lang="th-TH" sz="3200" dirty="0"/>
              <a:t>	</a:t>
            </a:r>
            <a:r>
              <a:rPr lang="th-TH" sz="3200" dirty="0" smtClean="0"/>
              <a:t>				</a:t>
            </a:r>
            <a:r>
              <a:rPr lang="th-TH" sz="4000" b="1" dirty="0" smtClean="0">
                <a:solidFill>
                  <a:srgbClr val="FF0000"/>
                </a:solidFill>
              </a:rPr>
              <a:t>โดย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7571" y="5093233"/>
            <a:ext cx="7835296" cy="112628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th-TH" sz="3600" b="1" dirty="0" smtClean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นายตั้ง  อสิ</a:t>
            </a:r>
            <a:r>
              <a:rPr lang="th-TH" sz="3600" b="1" dirty="0" err="1" smtClean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พงษ์</a:t>
            </a:r>
            <a:endParaRPr lang="th-TH" sz="3600" b="1" dirty="0" smtClean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>
              <a:spcBef>
                <a:spcPts val="0"/>
              </a:spcBef>
            </a:pPr>
            <a:r>
              <a:rPr lang="th-TH" sz="2800" b="1" dirty="0" smtClean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ผู้อำนวยการสำนักงานเขตพื้นที่การศึกษาประถมศึกษาฉะเชิงเทรา เขต ๒</a:t>
            </a:r>
            <a:endParaRPr lang="en-US" sz="2800" b="1" dirty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824" y="557312"/>
            <a:ext cx="7508787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5400" b="1" dirty="0" smtClean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การประชุมสานพลังประชารัฐ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ร่วมพัฒนายกระดับคุณภาพการศึกษา</a:t>
            </a:r>
            <a:endParaRPr lang="en-US" sz="3600" b="1" dirty="0" smtClean="0">
              <a:solidFill>
                <a:schemeClr val="tx2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สำนักงานเขตพื้นที่การศึกษาประถมศึกษาฉะเชิงเทรา เขต ๒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วันที่ ๓ สิงหาคม ๒๕๕๙</a:t>
            </a:r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157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C:\Users\MyCOMPUTER\Desktop\1462449656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6324600" cy="632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ctangle 31"/>
          <p:cNvSpPr>
            <a:spLocks noChangeArrowheads="1"/>
          </p:cNvSpPr>
          <p:nvPr/>
        </p:nvSpPr>
        <p:spPr bwMode="auto">
          <a:xfrm>
            <a:off x="228600" y="1212112"/>
            <a:ext cx="2133600" cy="4648200"/>
          </a:xfrm>
          <a:prstGeom prst="rect">
            <a:avLst/>
          </a:prstGeom>
          <a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 w="38100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1" hangingPunct="1">
              <a:defRPr/>
            </a:pPr>
            <a:r>
              <a:rPr lang="th-TH" sz="4400" b="1" dirty="0">
                <a:cs typeface="+mj-cs"/>
              </a:rPr>
              <a:t>อยู่ใน</a:t>
            </a:r>
          </a:p>
          <a:p>
            <a:pPr algn="ctr" eaLnBrk="1" hangingPunct="1">
              <a:defRPr/>
            </a:pPr>
            <a:r>
              <a:rPr lang="th-TH" sz="4400" b="1" dirty="0">
                <a:cs typeface="+mj-cs"/>
              </a:rPr>
              <a:t>อันดับ </a:t>
            </a:r>
          </a:p>
          <a:p>
            <a:pPr algn="ctr" eaLnBrk="1" hangingPunct="1">
              <a:defRPr/>
            </a:pPr>
            <a:r>
              <a:rPr lang="th-TH" sz="4400" b="1" dirty="0">
                <a:cs typeface="+mj-cs"/>
              </a:rPr>
              <a:t>1 ใน 50 </a:t>
            </a:r>
          </a:p>
          <a:p>
            <a:pPr algn="ctr" eaLnBrk="1" hangingPunct="1">
              <a:defRPr/>
            </a:pPr>
            <a:r>
              <a:rPr lang="th-TH" sz="4400" b="1" dirty="0">
                <a:cs typeface="+mj-cs"/>
              </a:rPr>
              <a:t>ของ</a:t>
            </a:r>
          </a:p>
          <a:p>
            <a:pPr algn="ctr" eaLnBrk="1" hangingPunct="1">
              <a:defRPr/>
            </a:pPr>
            <a:r>
              <a:rPr lang="th-TH" sz="4400" b="1" dirty="0">
                <a:cs typeface="+mj-cs"/>
              </a:rPr>
              <a:t>ประเทศ</a:t>
            </a:r>
            <a:endParaRPr lang="th-TH" sz="4400" dirty="0">
              <a:latin typeface="Angsana New" pitchFamily="18" charset="-34"/>
              <a:cs typeface="+mj-cs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28600" y="114300"/>
            <a:ext cx="2274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ปี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๒๕๕๙</a:t>
            </a:r>
            <a:endPara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566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มนมุมสี่เหลี่ยมผืนผ้าด้านเดียวกัน 13"/>
          <p:cNvSpPr/>
          <p:nvPr/>
        </p:nvSpPr>
        <p:spPr>
          <a:xfrm>
            <a:off x="4597400" y="2743200"/>
            <a:ext cx="4343400" cy="2590800"/>
          </a:xfrm>
          <a:prstGeom prst="round2Same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40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6" t="6666" r="24568" b="56250"/>
          <a:stretch/>
        </p:blipFill>
        <p:spPr>
          <a:xfrm>
            <a:off x="457200" y="2124075"/>
            <a:ext cx="4140987" cy="435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ชื่อเรื่อง 1"/>
          <p:cNvSpPr txBox="1">
            <a:spLocks/>
          </p:cNvSpPr>
          <p:nvPr/>
        </p:nvSpPr>
        <p:spPr bwMode="auto">
          <a:xfrm>
            <a:off x="482600" y="438150"/>
            <a:ext cx="8229600" cy="15335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h-TH" altLang="th-TH" b="1">
                <a:solidFill>
                  <a:srgbClr val="FFFF00"/>
                </a:solidFill>
              </a:rPr>
              <a:t>ผอ.เขต พบเพื่อนครู</a:t>
            </a:r>
            <a:endParaRPr lang="en-US" altLang="th-TH" sz="2800" b="1">
              <a:solidFill>
                <a:srgbClr val="FFFF00"/>
              </a:solidFill>
            </a:endParaRPr>
          </a:p>
        </p:txBody>
      </p:sp>
      <p:sp>
        <p:nvSpPr>
          <p:cNvPr id="4101" name="ชื่อเรื่อง 9"/>
          <p:cNvSpPr>
            <a:spLocks noGrp="1"/>
          </p:cNvSpPr>
          <p:nvPr>
            <p:ph type="title"/>
          </p:nvPr>
        </p:nvSpPr>
        <p:spPr>
          <a:xfrm>
            <a:off x="4597400" y="5486400"/>
            <a:ext cx="4343400" cy="83820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altLang="th-TH" sz="2400" b="1" dirty="0" smtClean="0">
                <a:solidFill>
                  <a:srgbClr val="FFFF00"/>
                </a:solidFill>
              </a:rPr>
              <a:t>23-25</a:t>
            </a:r>
            <a:r>
              <a:rPr lang="th-TH" altLang="th-TH" sz="3200" b="1" dirty="0" smtClean="0">
                <a:solidFill>
                  <a:srgbClr val="FFFF00"/>
                </a:solidFill>
              </a:rPr>
              <a:t> พฤษภาคม 2559</a:t>
            </a:r>
            <a:endParaRPr lang="th-TH" altLang="th-TH" sz="2800" dirty="0" smtClean="0"/>
          </a:p>
        </p:txBody>
      </p:sp>
      <p:sp>
        <p:nvSpPr>
          <p:cNvPr id="4102" name="ชื่อเรื่อง 9"/>
          <p:cNvSpPr txBox="1">
            <a:spLocks/>
          </p:cNvSpPr>
          <p:nvPr/>
        </p:nvSpPr>
        <p:spPr bwMode="auto">
          <a:xfrm>
            <a:off x="4543425" y="2819400"/>
            <a:ext cx="45243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th-TH" sz="3600" b="1" dirty="0">
                <a:solidFill>
                  <a:srgbClr val="002060"/>
                </a:solidFill>
                <a:sym typeface="Wingdings" panose="05000000000000000000" pitchFamily="2" charset="2"/>
              </a:rPr>
              <a:t></a:t>
            </a:r>
            <a:r>
              <a:rPr lang="th-TH" altLang="th-TH" b="1" dirty="0">
                <a:solidFill>
                  <a:srgbClr val="002060"/>
                </a:solidFill>
                <a:sym typeface="Wingdings" panose="05000000000000000000" pitchFamily="2" charset="2"/>
              </a:rPr>
              <a:t>ชี้แจงทำความเข้าใจ</a:t>
            </a:r>
          </a:p>
        </p:txBody>
      </p:sp>
      <p:sp>
        <p:nvSpPr>
          <p:cNvPr id="16" name="ชื่อเรื่อง 9"/>
          <p:cNvSpPr txBox="1">
            <a:spLocks/>
          </p:cNvSpPr>
          <p:nvPr/>
        </p:nvSpPr>
        <p:spPr bwMode="auto">
          <a:xfrm>
            <a:off x="4552950" y="3505200"/>
            <a:ext cx="434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spcBef>
                <a:spcPts val="0"/>
              </a:spcBef>
              <a:buFont typeface="Arial" charset="0"/>
              <a:buNone/>
              <a:defRPr/>
            </a:pPr>
            <a:r>
              <a:rPr lang="th-TH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/>
              </a:rPr>
              <a:t>มอบ</a:t>
            </a:r>
            <a:r>
              <a:rPr lang="th-TH" sz="3200" b="1" dirty="0">
                <a:solidFill>
                  <a:schemeClr val="tx2">
                    <a:lumMod val="60000"/>
                    <a:lumOff val="40000"/>
                  </a:schemeClr>
                </a:solidFill>
                <a:sym typeface="Wingdings"/>
              </a:rPr>
              <a:t>นโยบาย</a:t>
            </a:r>
          </a:p>
        </p:txBody>
      </p:sp>
      <p:sp>
        <p:nvSpPr>
          <p:cNvPr id="4104" name="ชื่อเรื่อง 9"/>
          <p:cNvSpPr txBox="1">
            <a:spLocks/>
          </p:cNvSpPr>
          <p:nvPr/>
        </p:nvSpPr>
        <p:spPr bwMode="auto">
          <a:xfrm>
            <a:off x="4597400" y="4300538"/>
            <a:ext cx="43434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th-TH" altLang="th-TH" b="1">
                <a:solidFill>
                  <a:srgbClr val="C00000"/>
                </a:solidFill>
                <a:sym typeface="Wingdings" panose="05000000000000000000" pitchFamily="2" charset="2"/>
              </a:rPr>
              <a:t>รับทราบปัญหา</a:t>
            </a:r>
            <a:endParaRPr lang="en-US" altLang="th-TH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41607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มนมุมสี่เหลี่ยมผืนผ้าด้านเดียวกัน 13"/>
          <p:cNvSpPr/>
          <p:nvPr/>
        </p:nvSpPr>
        <p:spPr>
          <a:xfrm>
            <a:off x="4597400" y="2743200"/>
            <a:ext cx="4343400" cy="2590800"/>
          </a:xfrm>
          <a:prstGeom prst="round2Same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 sz="105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6" t="6666" r="24568" b="56250"/>
          <a:stretch/>
        </p:blipFill>
        <p:spPr>
          <a:xfrm>
            <a:off x="457200" y="2124075"/>
            <a:ext cx="4140987" cy="435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ชื่อเรื่อง 1"/>
          <p:cNvSpPr txBox="1">
            <a:spLocks/>
          </p:cNvSpPr>
          <p:nvPr/>
        </p:nvSpPr>
        <p:spPr bwMode="auto">
          <a:xfrm>
            <a:off x="482600" y="438150"/>
            <a:ext cx="8229600" cy="15335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h-TH" altLang="th-TH" sz="1800" b="1">
                <a:solidFill>
                  <a:srgbClr val="FFFF00"/>
                </a:solidFill>
              </a:rPr>
              <a:t>การประชุม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h-TH" altLang="th-TH" sz="2400" b="1">
                <a:solidFill>
                  <a:srgbClr val="FFFF00"/>
                </a:solidFill>
              </a:rPr>
              <a:t>โครงการประชารัฐร่วมพัฒนาคุณภาพการศึกษา</a:t>
            </a:r>
            <a:endParaRPr lang="en-US" altLang="th-TH" sz="1600" b="1">
              <a:solidFill>
                <a:srgbClr val="FFFF00"/>
              </a:solidFill>
            </a:endParaRPr>
          </a:p>
        </p:txBody>
      </p:sp>
      <p:sp>
        <p:nvSpPr>
          <p:cNvPr id="4101" name="ชื่อเรื่อง 9"/>
          <p:cNvSpPr>
            <a:spLocks noGrp="1"/>
          </p:cNvSpPr>
          <p:nvPr>
            <p:ph type="title"/>
          </p:nvPr>
        </p:nvSpPr>
        <p:spPr>
          <a:xfrm>
            <a:off x="4597400" y="5486400"/>
            <a:ext cx="4343400" cy="8382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altLang="th-TH" sz="2800" b="1" dirty="0" smtClean="0">
                <a:solidFill>
                  <a:srgbClr val="FFFF00"/>
                </a:solidFill>
              </a:rPr>
              <a:t>20-21</a:t>
            </a:r>
            <a:r>
              <a:rPr lang="th-TH" altLang="th-TH" b="1" dirty="0" smtClean="0">
                <a:solidFill>
                  <a:srgbClr val="FFFF00"/>
                </a:solidFill>
              </a:rPr>
              <a:t> มิถุนายน 2559</a:t>
            </a:r>
            <a:endParaRPr lang="th-TH" altLang="th-TH" sz="4000" dirty="0" smtClean="0"/>
          </a:p>
        </p:txBody>
      </p:sp>
      <p:sp>
        <p:nvSpPr>
          <p:cNvPr id="4102" name="ชื่อเรื่อง 9"/>
          <p:cNvSpPr txBox="1">
            <a:spLocks/>
          </p:cNvSpPr>
          <p:nvPr/>
        </p:nvSpPr>
        <p:spPr bwMode="auto">
          <a:xfrm>
            <a:off x="4543425" y="2819400"/>
            <a:ext cx="45243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th-TH" sz="3600" b="1">
                <a:solidFill>
                  <a:srgbClr val="002060"/>
                </a:solidFill>
                <a:sym typeface="Wingdings" panose="05000000000000000000" pitchFamily="2" charset="2"/>
              </a:rPr>
              <a:t></a:t>
            </a:r>
            <a:r>
              <a:rPr lang="th-TH" altLang="th-TH" b="1">
                <a:solidFill>
                  <a:srgbClr val="002060"/>
                </a:solidFill>
                <a:sym typeface="Wingdings" panose="05000000000000000000" pitchFamily="2" charset="2"/>
              </a:rPr>
              <a:t>ชี้แจงทำความเข้าใจ</a:t>
            </a:r>
          </a:p>
        </p:txBody>
      </p:sp>
      <p:sp>
        <p:nvSpPr>
          <p:cNvPr id="4104" name="ชื่อเรื่อง 9"/>
          <p:cNvSpPr txBox="1">
            <a:spLocks/>
          </p:cNvSpPr>
          <p:nvPr/>
        </p:nvSpPr>
        <p:spPr bwMode="auto">
          <a:xfrm>
            <a:off x="4597400" y="3950494"/>
            <a:ext cx="43434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th-TH" altLang="th-TH" b="1" dirty="0">
                <a:solidFill>
                  <a:srgbClr val="C00000"/>
                </a:solidFill>
                <a:sym typeface="Wingdings" panose="05000000000000000000" pitchFamily="2" charset="2"/>
              </a:rPr>
              <a:t>รับทราบปัญหา</a:t>
            </a:r>
            <a:endParaRPr lang="en-US" altLang="th-TH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242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44" y="2218132"/>
            <a:ext cx="7265811" cy="4639868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807" y="444499"/>
            <a:ext cx="4638386" cy="177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2527300"/>
            <a:ext cx="9144000" cy="9779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107516" y="2643780"/>
            <a:ext cx="6600451" cy="1126283"/>
          </a:xfrm>
        </p:spPr>
        <p:txBody>
          <a:bodyPr>
            <a:normAutofit/>
          </a:bodyPr>
          <a:lstStyle/>
          <a:p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การนิเทศ กำกับ ติดตาม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775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/>
          <p:cNvSpPr txBox="1"/>
          <p:nvPr/>
        </p:nvSpPr>
        <p:spPr>
          <a:xfrm>
            <a:off x="809625" y="0"/>
            <a:ext cx="512832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โครงสร้างการดำเนินงานตามรูปแบบ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“ccs2  : 3P 4M Model”</a:t>
            </a:r>
            <a:endParaRPr lang="th-TH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481895" y="465809"/>
            <a:ext cx="1447800" cy="4430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ผอ.</a:t>
            </a:r>
            <a:r>
              <a:rPr lang="th-TH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สพป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323942" y="1254785"/>
            <a:ext cx="1828800" cy="3306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 ผอ.</a:t>
            </a:r>
            <a:r>
              <a:rPr lang="th-TH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สพป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98463" y="4079875"/>
            <a:ext cx="8229600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/>
              <a:t>    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ครู                                       </a:t>
            </a:r>
            <a:r>
              <a:rPr lang="th-TH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ผู้บริหาร                                                 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ศึกษานิเทศก์ 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60301" y="1998428"/>
            <a:ext cx="1447800" cy="3637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ก.</a:t>
            </a:r>
            <a:r>
              <a:rPr lang="th-TH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ต.ป.น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184255" y="1995447"/>
            <a:ext cx="1774140" cy="38231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ที่ปรึกษา </a:t>
            </a:r>
            <a:r>
              <a:rPr lang="en-US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</a:t>
            </a:r>
            <a:endParaRPr lang="th-TH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6238114" y="1981090"/>
            <a:ext cx="2791810" cy="39666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คณะกรรมการสถานศึกษาขั้นพื้นฐาน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2193116" y="2008274"/>
            <a:ext cx="1635862" cy="3527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ศึกษานิเทศก์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2962275" y="2743200"/>
            <a:ext cx="2671763" cy="3063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เขตคุณภาพ/สถานศึกษา</a:t>
            </a: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6458802" y="3328161"/>
            <a:ext cx="2169996" cy="55860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การนิเทศการศึกษา</a:t>
            </a: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3402862" y="3343739"/>
            <a:ext cx="2020439" cy="55705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การบริหารจัดการ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360301" y="3328161"/>
            <a:ext cx="2185313" cy="56900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การจัดการเรียนการสอน</a:t>
            </a: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312004" y="4981862"/>
            <a:ext cx="2575445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/>
              <a:t>20</a:t>
            </a:r>
            <a:r>
              <a:rPr lang="en-US" sz="1600" dirty="0"/>
              <a:t> </a:t>
            </a:r>
            <a:r>
              <a:rPr lang="th-TH" dirty="0"/>
              <a:t>แนวทางการปฏิบัติ</a:t>
            </a:r>
          </a:p>
        </p:txBody>
      </p:sp>
      <p:sp>
        <p:nvSpPr>
          <p:cNvPr id="20" name="สี่เหลี่ยมผืนผ้ามุมมน 19"/>
          <p:cNvSpPr/>
          <p:nvPr/>
        </p:nvSpPr>
        <p:spPr>
          <a:xfrm>
            <a:off x="3179219" y="5007082"/>
            <a:ext cx="2575445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/>
              <a:t>15</a:t>
            </a:r>
            <a:r>
              <a:rPr lang="en-US" dirty="0"/>
              <a:t> </a:t>
            </a:r>
            <a:r>
              <a:rPr lang="th-TH" dirty="0"/>
              <a:t>แนวทางการปฏิบัติ</a:t>
            </a: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6053353" y="4991679"/>
            <a:ext cx="2575445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/>
              <a:t>10</a:t>
            </a:r>
            <a:r>
              <a:rPr lang="en-US" dirty="0"/>
              <a:t> </a:t>
            </a:r>
            <a:r>
              <a:rPr lang="th-TH" dirty="0"/>
              <a:t>แนวทางการปฏิบัติ</a:t>
            </a:r>
          </a:p>
        </p:txBody>
      </p:sp>
      <p:sp>
        <p:nvSpPr>
          <p:cNvPr id="22" name="สี่เหลี่ยมผืนผ้ามุมมน 21"/>
          <p:cNvSpPr/>
          <p:nvPr/>
        </p:nvSpPr>
        <p:spPr>
          <a:xfrm>
            <a:off x="809625" y="5999163"/>
            <a:ext cx="7267575" cy="75247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คุณภาพการศึกษา</a:t>
            </a:r>
          </a:p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ผลการประเมินของ สมศ./ ผลการประเมินคุณภาพนักเรียน ของ </a:t>
            </a:r>
            <a:r>
              <a:rPr lang="th-TH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สทศ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5" name="ลูกศรลง 34"/>
          <p:cNvSpPr/>
          <p:nvPr/>
        </p:nvSpPr>
        <p:spPr>
          <a:xfrm>
            <a:off x="7049592" y="5626499"/>
            <a:ext cx="457200" cy="369876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6" name="ลูกศรลง 35"/>
          <p:cNvSpPr/>
          <p:nvPr/>
        </p:nvSpPr>
        <p:spPr>
          <a:xfrm>
            <a:off x="4214972" y="5641901"/>
            <a:ext cx="457200" cy="354475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7" name="ลูกศรลง 36"/>
          <p:cNvSpPr/>
          <p:nvPr/>
        </p:nvSpPr>
        <p:spPr>
          <a:xfrm>
            <a:off x="1808101" y="5591462"/>
            <a:ext cx="457200" cy="382991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8" name="ลูกศรลง 37"/>
          <p:cNvSpPr/>
          <p:nvPr/>
        </p:nvSpPr>
        <p:spPr>
          <a:xfrm>
            <a:off x="6455396" y="3923696"/>
            <a:ext cx="457200" cy="105816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9" name="ลูกศรลง 38"/>
          <p:cNvSpPr/>
          <p:nvPr/>
        </p:nvSpPr>
        <p:spPr>
          <a:xfrm>
            <a:off x="3402862" y="3927563"/>
            <a:ext cx="457200" cy="1054297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0" name="ลูกศรลง 39"/>
          <p:cNvSpPr/>
          <p:nvPr/>
        </p:nvSpPr>
        <p:spPr>
          <a:xfrm>
            <a:off x="398401" y="3932318"/>
            <a:ext cx="457200" cy="1049543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1" name="ลูกศรลง 40"/>
          <p:cNvSpPr/>
          <p:nvPr/>
        </p:nvSpPr>
        <p:spPr>
          <a:xfrm>
            <a:off x="7405419" y="2473985"/>
            <a:ext cx="457200" cy="551972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2" name="ลูกศรลง 41"/>
          <p:cNvSpPr/>
          <p:nvPr/>
        </p:nvSpPr>
        <p:spPr>
          <a:xfrm>
            <a:off x="855601" y="2487633"/>
            <a:ext cx="457200" cy="522921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3" name="ลูกศรลง 42"/>
          <p:cNvSpPr/>
          <p:nvPr/>
        </p:nvSpPr>
        <p:spPr>
          <a:xfrm>
            <a:off x="4053877" y="3106505"/>
            <a:ext cx="457200" cy="22792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4" name="ลูกศรลง 43"/>
          <p:cNvSpPr/>
          <p:nvPr/>
        </p:nvSpPr>
        <p:spPr>
          <a:xfrm>
            <a:off x="4009742" y="2426883"/>
            <a:ext cx="457200" cy="22792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5" name="ลูกศรลง 44"/>
          <p:cNvSpPr/>
          <p:nvPr/>
        </p:nvSpPr>
        <p:spPr>
          <a:xfrm>
            <a:off x="4009742" y="1651151"/>
            <a:ext cx="457200" cy="22792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6" name="ลูกศรลง 45"/>
          <p:cNvSpPr/>
          <p:nvPr/>
        </p:nvSpPr>
        <p:spPr>
          <a:xfrm>
            <a:off x="3977195" y="971162"/>
            <a:ext cx="457200" cy="22792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rgbClr val="FF0000"/>
              </a:solidFill>
            </a:endParaRPr>
          </a:p>
        </p:txBody>
      </p:sp>
      <p:cxnSp>
        <p:nvCxnSpPr>
          <p:cNvPr id="15" name="ลูกศรเชื่อมต่อแบบตรง 14"/>
          <p:cNvCxnSpPr/>
          <p:nvPr/>
        </p:nvCxnSpPr>
        <p:spPr>
          <a:xfrm>
            <a:off x="1808163" y="2209800"/>
            <a:ext cx="38417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3829050" y="2209800"/>
            <a:ext cx="3556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/>
          <p:nvPr/>
        </p:nvCxnSpPr>
        <p:spPr>
          <a:xfrm>
            <a:off x="5957888" y="2185988"/>
            <a:ext cx="265112" cy="111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ลูกศรขวา 27"/>
          <p:cNvSpPr/>
          <p:nvPr/>
        </p:nvSpPr>
        <p:spPr>
          <a:xfrm>
            <a:off x="1718438" y="2716401"/>
            <a:ext cx="838200" cy="43256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9" name="ลูกศรซ้าย 28"/>
          <p:cNvSpPr/>
          <p:nvPr/>
        </p:nvSpPr>
        <p:spPr>
          <a:xfrm>
            <a:off x="6090887" y="2723866"/>
            <a:ext cx="859243" cy="435953"/>
          </a:xfrm>
          <a:prstGeom prst="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 flipV="1">
            <a:off x="5588000" y="3617913"/>
            <a:ext cx="650875" cy="47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ลูกศรเชื่อมต่อแบบตรง 47"/>
          <p:cNvCxnSpPr/>
          <p:nvPr/>
        </p:nvCxnSpPr>
        <p:spPr>
          <a:xfrm flipV="1">
            <a:off x="2632075" y="3606800"/>
            <a:ext cx="661988" cy="95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17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</p:spPr>
        <p:style>
          <a:lnRef idx="2">
            <a:schemeClr val="accent6"/>
          </a:lnRef>
          <a:fillRef idx="1003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9900" y="90710"/>
            <a:ext cx="8064500" cy="1280890"/>
          </a:xfrm>
        </p:spPr>
        <p:txBody>
          <a:bodyPr>
            <a:normAutofit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โครงการลูกเสือต้านภัยยาเสพติดพิชิต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 </a:t>
            </a:r>
            <a:endParaRPr lang="th-TH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22584" y="731155"/>
            <a:ext cx="8310215" cy="4739759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เป้าหมาย</a:t>
            </a:r>
            <a:endParaRPr lang="th-TH" sz="20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thaiNumPeriod"/>
            </a:pP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นักเรียนชั้นประถมศึกษาปีที่ ๖ และชั้นมัธยมศึกษาปีที่ ๓ ของโรงเรียนในสังกัดสำนักงานเขตพื้นที่การศึกษาประถมศึกษาฉะเชิงเทรา เขต ๒ ที่เข้าร่วมโครงการมีผลสัมฤทธิ์ทางการเรียนจากการทดสอบทางการศึกษาระดับชาติขั้นพื้นฐาน</a:t>
            </a:r>
          </a:p>
          <a:p>
            <a:r>
              <a:rPr lang="th-TH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     (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O-NET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) เพิ่มขึ้นอย่างน้อยร้อยละ ๕ </a:t>
            </a:r>
          </a:p>
          <a:p>
            <a:pPr marL="342900" indent="-342900">
              <a:lnSpc>
                <a:spcPct val="150000"/>
              </a:lnSpc>
              <a:buAutoNum type="thaiNumPeriod" startAt="2"/>
            </a:pP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โรงเรียนสังกัดสำนักงานเขตพื้นที่การศึกษาประถมศึกษาฉะเชิงเทรา เขต ๒ จำนวน ๑๕๔ โรงเรียน มีผลสัมฤทธิ์ทางการเรียนจากการทดสอบทางการศึกษาระดับชาติขั้นพื้นฐาน (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O-NET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) เพิ่มขึ้นอย่างน้อย ร้อยละ ๔.๔๔</a:t>
            </a:r>
          </a:p>
          <a:p>
            <a:pPr marL="342900" indent="-342900">
              <a:lnSpc>
                <a:spcPct val="150000"/>
              </a:lnSpc>
              <a:buAutoNum type="thaiNumPeriod" startAt="3"/>
            </a:pP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ผลสัมฤทธิ์ทางการเรียนของนักเรียนชั้นประถมศึกษาปีที่ ๖ และชั้นมัธยมศึกษาปีที่ ๓ ในโรงเรียนสังกัดสำนักงานเขตพื้นที่การศึกษาประถมศึกษาฉะเชิงเทรา เขต ๒ จากการทดสอบทางการศึกษาระดับชาติขั้นพื้นฐาน (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O-NET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) มีคะแนนเฉลี่ย</a:t>
            </a:r>
          </a:p>
          <a:p>
            <a:pPr>
              <a:lnSpc>
                <a:spcPct val="150000"/>
              </a:lnSpc>
            </a:pPr>
            <a:r>
              <a:rPr lang="th-TH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     ๕ สาระการเรียนรู้หลักสูงกว่าคะแนนเฉลี่ยระดับประเทศ และอยู่ในอันดับ ๑ ใน ๕๐ ของประเทศ</a:t>
            </a:r>
          </a:p>
          <a:p>
            <a:pPr>
              <a:lnSpc>
                <a:spcPct val="150000"/>
              </a:lnSpc>
            </a:pP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๔.    นักเรียนชั้นประถมศึกษาปีที่ ๖ และชั้นมัธยมศึกษาปีที่ ๓ ของโรงเรียนในสังกัดสำนักงานเขตพื้นที่การศึกษาประถมศึกษา       </a:t>
            </a:r>
          </a:p>
          <a:p>
            <a:pPr>
              <a:lnSpc>
                <a:spcPct val="150000"/>
              </a:lnSpc>
            </a:pPr>
            <a:r>
              <a:rPr lang="th-TH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h-TH" sz="2000" b="1" dirty="0" smtClean="0">
                <a:solidFill>
                  <a:schemeClr val="bg2">
                    <a:lumMod val="25000"/>
                  </a:schemeClr>
                </a:solidFill>
              </a:rPr>
              <a:t>      ฉะเชิงเทรา เขต ๒ ที่เข้าร่วมโครงการมีความรู้คู่คุณธรรม และมีทักษะในการป้องกันตนเองให้ห่างไกลจากยาเสพติด</a:t>
            </a:r>
          </a:p>
        </p:txBody>
      </p:sp>
    </p:spTree>
    <p:extLst>
      <p:ext uri="{BB962C8B-B14F-4D97-AF65-F5344CB8AC3E}">
        <p14:creationId xmlns:p14="http://schemas.microsoft.com/office/powerpoint/2010/main" val="226521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0"/>
            <a:ext cx="9144000" cy="7173532"/>
          </a:xfrm>
          <a:prstGeom prst="rect">
            <a:avLst/>
          </a:prstGeom>
        </p:spPr>
        <p:style>
          <a:lnRef idx="2">
            <a:schemeClr val="accent6"/>
          </a:lnRef>
          <a:fillRef idx="1003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490" y="649868"/>
            <a:ext cx="8105422" cy="5184262"/>
          </a:xfrm>
        </p:spPr>
        <p:txBody>
          <a:bodyPr>
            <a:noAutofit/>
          </a:bodyPr>
          <a:lstStyle/>
          <a:p>
            <a:r>
              <a:rPr lang="th-TH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กลุ่มเป้าหมาย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1800" b="1" dirty="0">
                <a:solidFill>
                  <a:schemeClr val="tx1"/>
                </a:solidFill>
              </a:rPr>
              <a:t/>
            </a:r>
            <a:br>
              <a:rPr lang="th-TH" sz="1800" b="1" dirty="0">
                <a:solidFill>
                  <a:schemeClr val="tx1"/>
                </a:solidFill>
              </a:rPr>
            </a:br>
            <a:r>
              <a:rPr lang="th-TH" sz="2800" b="1" dirty="0" smtClean="0">
                <a:solidFill>
                  <a:schemeClr val="tx2">
                    <a:lumMod val="75000"/>
                  </a:schemeClr>
                </a:solidFill>
              </a:rPr>
              <a:t>๑.</a:t>
            </a:r>
            <a:r>
              <a:rPr lang="th-TH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ระดับชั้น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ประถมศึกษา เป็นนักเรียนของโรงเรียนที่มีผลสัมฤทธิ์ทางการ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เรียน           จาก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การ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ทดสอบทาง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การศึกษาระดับชาติขั้นพื้นฐาน (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O-NET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ปี ๒๕๕๘ 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อยู่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ในอันดับ ๓๐ อันดับ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สุดท้ายของ </a:t>
            </a:r>
            <a:r>
              <a:rPr lang="th-TH" sz="3200" b="1" dirty="0" err="1" smtClean="0">
                <a:solidFill>
                  <a:schemeClr val="tx2">
                    <a:lumMod val="75000"/>
                  </a:schemeClr>
                </a:solidFill>
              </a:rPr>
              <a:t>สพป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.ฉะเชิงเทรา เขต ๒</a:t>
            </a:r>
            <a:b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h-TH" sz="1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h-TH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๒. ระดับชั้นมัธยมศึกษา เป็นนักเรียนของโรงเรียนที่มีผลสัมฤทธิ์ทางการเรียนจากการทอด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สอบทางการ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ศึกษาระดับชาติขั้นพื้นฐาน (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O-NET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) ปี ๒๕๕๘ 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อยู่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ในอันดับ ๒๐ อันดับ</a:t>
            </a:r>
            <a:r>
              <a:rPr lang="th-TH" sz="3200" b="1" dirty="0" smtClean="0">
                <a:solidFill>
                  <a:schemeClr val="tx2">
                    <a:lumMod val="75000"/>
                  </a:schemeClr>
                </a:solidFill>
              </a:rPr>
              <a:t>สุดท้ายของ </a:t>
            </a:r>
            <a:r>
              <a:rPr lang="th-TH" sz="3200" b="1" dirty="0" err="1">
                <a:solidFill>
                  <a:schemeClr val="tx2">
                    <a:lumMod val="75000"/>
                  </a:schemeClr>
                </a:solidFill>
              </a:rPr>
              <a:t>สพป</a:t>
            </a:r>
            <a:r>
              <a:rPr lang="th-TH" sz="3200" b="1" dirty="0">
                <a:solidFill>
                  <a:schemeClr val="tx2">
                    <a:lumMod val="75000"/>
                  </a:schemeClr>
                </a:solidFill>
              </a:rPr>
              <a:t>.ฉะเชิงเทรา เขต ๒</a:t>
            </a:r>
            <a:r>
              <a:rPr lang="th-TH" sz="32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th-TH" sz="32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th-TH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ดาว 5 แฉก 6"/>
          <p:cNvSpPr/>
          <p:nvPr/>
        </p:nvSpPr>
        <p:spPr>
          <a:xfrm>
            <a:off x="-1339403" y="552503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4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2691685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รางวัลสมเด็จเจ้าฟ้ามหาจักรี</a:t>
            </a: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Princess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Chakri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Award</a:t>
            </a:r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642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768014" y="2164545"/>
            <a:ext cx="6591985" cy="377762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สัญชาติไทย อยู่ในประเทศไทย</a:t>
            </a:r>
          </a:p>
          <a:p>
            <a:pPr>
              <a:lnSpc>
                <a:spcPct val="200000"/>
              </a:lnSpc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ประสบการณ์ ๒๐ ปี </a:t>
            </a:r>
          </a:p>
          <a:p>
            <a:pPr>
              <a:lnSpc>
                <a:spcPct val="200000"/>
              </a:lnSpc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ปัจจุบันยังปฏิบัติงาน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คุณสมบัติทั่วไป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81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265" y="1303872"/>
            <a:ext cx="2181225" cy="3048000"/>
          </a:xfrm>
          <a:prstGeom prst="rect">
            <a:avLst/>
          </a:prstGeom>
        </p:spPr>
      </p:pic>
      <p:sp>
        <p:nvSpPr>
          <p:cNvPr id="6" name="กล่องข้อความ 5"/>
          <p:cNvSpPr txBox="1"/>
          <p:nvPr/>
        </p:nvSpPr>
        <p:spPr>
          <a:xfrm>
            <a:off x="855332" y="4816699"/>
            <a:ext cx="74590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นายตั้ง อสิ</a:t>
            </a:r>
            <a:r>
              <a:rPr lang="th-TH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พงษ์</a:t>
            </a:r>
            <a:endPara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th-TH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ผู้อำนวยการสำนักงานเขตพื้นที่การศึกษาประถมศึกษาฉะเชิงเทรา เขต ๒</a:t>
            </a: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2018145" y="103543"/>
            <a:ext cx="53575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</a:rPr>
              <a:t>ผู้บริหารระดับสูง สำนักงานเขตพื้นที่การศึกษา</a:t>
            </a:r>
          </a:p>
          <a:p>
            <a:pPr algn="ctr"/>
            <a:r>
              <a:rPr lang="th-TH" sz="3600" b="1" dirty="0" smtClean="0">
                <a:solidFill>
                  <a:srgbClr val="C00000"/>
                </a:solidFill>
              </a:rPr>
              <a:t>ประถมศึกษาฉะเชิงเทรา เขต ๒</a:t>
            </a:r>
            <a:endParaRPr lang="th-TH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51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991673" y="1892300"/>
            <a:ext cx="7443989" cy="377762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สร้างความเปลี่ยนแปลงในชีวิตลูกศิษย์</a:t>
            </a:r>
          </a:p>
          <a:p>
            <a:pPr>
              <a:lnSpc>
                <a:spcPct val="20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เป็นผู้มีคุณูปการต่อการศึกษา</a:t>
            </a:r>
            <a:endParaRPr lang="th-TH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41667" y="104801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คุณสมบัติเฉพาะ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925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86315" y="1891183"/>
            <a:ext cx="6591985" cy="377762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ครูประจำการ </a:t>
            </a:r>
          </a:p>
          <a:p>
            <a:pPr>
              <a:lnSpc>
                <a:spcPct val="200000"/>
              </a:lnSpc>
            </a:pP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ครูนอกโรงเรียน</a:t>
            </a:r>
          </a:p>
          <a:p>
            <a:pPr>
              <a:lnSpc>
                <a:spcPct val="200000"/>
              </a:lnSpc>
            </a:pP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ภูมิปัญญา</a:t>
            </a:r>
            <a:endParaRPr lang="th-TH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ผู้มีสิทธิได้รับการเสนอชื่อ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56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276007" y="1991932"/>
            <a:ext cx="6591985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องค์กร</a:t>
            </a:r>
            <a:r>
              <a:rPr lang="th-TH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ตามประกาศ ๖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องค์กร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สถานศึกษา คณะกรรมการเห็นชอบ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สมาคม  มูลนิธิ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ศิษย์เก่า อายุ ๒๕ ปี</a:t>
            </a:r>
            <a:endParaRPr lang="th-TH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การเสนอชื่อ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650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566142" y="2045775"/>
            <a:ext cx="7088461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คณะกรรมการระดับจังหวัด คัดเลือก ๑ คน</a:t>
            </a:r>
          </a:p>
          <a:p>
            <a:pPr>
              <a:lnSpc>
                <a:spcPct val="150000"/>
              </a:lnSpc>
            </a:pPr>
            <a:r>
              <a:rPr lang="th-TH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คณะกรรมการส่วนกลาง คัดเลือก ๒๐ คน </a:t>
            </a:r>
          </a:p>
          <a:p>
            <a:pPr>
              <a:lnSpc>
                <a:spcPct val="150000"/>
              </a:lnSpc>
            </a:pPr>
            <a:r>
              <a:rPr lang="th-TH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คณะกรรมการมูลนิธิทักท้วง ภายใน ๑๐ วัน </a:t>
            </a:r>
            <a:endParaRPr lang="th-TH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0417" y="0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การคัดเลือก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เจ้าฟ้ามหาจักรี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คุณากร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ยิ่งคุณ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ขวัญศิษย์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ระดับรางวัล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15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568928" y="1940417"/>
            <a:ext cx="6591985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เหรียญทอง เข็ม โล่ เกียรติบัตร เงิน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เหรียญเงิน เข็ม เกียรติบัตร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เหรียญทองแดง เข็ม เกียรติบัตร</a:t>
            </a:r>
          </a:p>
          <a:p>
            <a:pPr>
              <a:lnSpc>
                <a:spcPct val="150000"/>
              </a:lnSpc>
            </a:pPr>
            <a:r>
              <a:rPr lang="th-TH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เข็ม เกียรติบัตร</a:t>
            </a:r>
            <a:endParaRPr lang="th-TH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รางวัล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945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เจ้าฟ้ามหาจักรี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คุณากร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ยิ่งคุณ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ขวัญศิษย์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ระดับรางวัล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414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ระดับจังหวัด ก.ค.- ธ.ค. ๕๙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ส่วนกลาง ม.ค.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มี.ค. ๖๐ 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คัดเลือก เม.ย. ๖๐ </a:t>
            </a:r>
          </a:p>
          <a:p>
            <a:pPr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พิธีพระราชทาน ๑๐ ต.ค.๖๐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205009"/>
            <a:ext cx="9144000" cy="1159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ระยะเวลาดำเนินการ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99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61924" y="1857375"/>
            <a:ext cx="8982075" cy="1470025"/>
          </a:xfrm>
          <a:solidFill>
            <a:schemeClr val="tx2"/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th-TH" altLang="th-TH" sz="40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การดำเนินการพัฒนาหลักสูตรแกนกลาง</a:t>
            </a:r>
            <a:br>
              <a:rPr lang="th-TH" altLang="th-TH" sz="40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altLang="th-TH" sz="4000" b="1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การศึกษาขั้นพื้นฐานแห่งชาติ</a:t>
            </a:r>
          </a:p>
        </p:txBody>
      </p:sp>
    </p:spTree>
    <p:extLst>
      <p:ext uri="{BB962C8B-B14F-4D97-AF65-F5344CB8AC3E}">
        <p14:creationId xmlns:p14="http://schemas.microsoft.com/office/powerpoint/2010/main" val="121871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73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87008"/>
            <a:ext cx="9144000" cy="721403"/>
          </a:xfr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จุดเน้น </a:t>
            </a:r>
            <a:r>
              <a:rPr lang="en-US" sz="2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 </a:t>
            </a:r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ยุทธศาสตร์ กระทรวงศึกษาธิการ</a:t>
            </a:r>
            <a:endParaRPr lang="en-US" sz="28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1412776"/>
            <a:ext cx="6984776" cy="439248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130895" y="1568101"/>
            <a:ext cx="2252203" cy="1133202"/>
          </a:xfrm>
          <a:prstGeom prst="flowChartAlternateProcess">
            <a:avLst/>
          </a:prstGeom>
          <a:solidFill>
            <a:srgbClr val="CC99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6. การบริหารจัดการ</a:t>
            </a:r>
            <a:endParaRPr lang="en-US" sz="24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151800" y="4431477"/>
            <a:ext cx="2231296" cy="1122128"/>
          </a:xfrm>
          <a:prstGeom prst="flowChartAlternateProcess">
            <a:avLst/>
          </a:prstGeom>
          <a:solidFill>
            <a:srgbClr val="0070C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5. </a:t>
            </a:r>
            <a:r>
              <a:rPr lang="en-US" sz="24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ICT </a:t>
            </a:r>
            <a:r>
              <a:rPr lang="th-TH" sz="2800" b="1" dirty="0" smtClean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เพื่อ</a:t>
            </a:r>
            <a:r>
              <a:rPr lang="th-TH" sz="2400" b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การศึกษา</a:t>
            </a:r>
            <a:endParaRPr lang="en-US" sz="2400" b="1" dirty="0">
              <a:solidFill>
                <a:schemeClr val="bg1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2891282" y="5395368"/>
            <a:ext cx="3240360" cy="1249334"/>
          </a:xfrm>
          <a:prstGeom prst="flowChartAlternateProcess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4. ผลิต พัฒนากำลังคนและงานวิจัย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ที่สอดคล้องกับความต้องการ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ของการพัฒนาประเทศ</a:t>
            </a:r>
            <a:endParaRPr lang="en-US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6758673" y="4023049"/>
            <a:ext cx="2263124" cy="1938987"/>
          </a:xfrm>
          <a:prstGeom prst="flowChartAlternateProcess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3. การทดสอบ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</a:t>
            </a:r>
          </a:p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การประกันคุณภาพและการพัฒนามาตรฐานการศึกษา</a:t>
            </a:r>
            <a:endParaRPr lang="en-US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6714767" y="1617995"/>
            <a:ext cx="2226332" cy="1033414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 การผลิต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และพัฒนาครู</a:t>
            </a:r>
            <a:endParaRPr lang="en-US" sz="24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3474169" y="1026446"/>
            <a:ext cx="2107468" cy="945476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 หลักสูตรและกระบวนการเรียนรู้</a:t>
            </a:r>
            <a:endParaRPr lang="en-US" sz="2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511462" y="4095074"/>
            <a:ext cx="8221" cy="107994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2512419" y="2283528"/>
            <a:ext cx="827985" cy="83943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456531" y="4023049"/>
            <a:ext cx="883873" cy="635567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878703" y="2319018"/>
            <a:ext cx="748861" cy="80394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765262" y="4095074"/>
            <a:ext cx="914225" cy="5635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19683" y="2099280"/>
            <a:ext cx="8221" cy="99015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Alternate Process 5"/>
          <p:cNvSpPr/>
          <p:nvPr/>
        </p:nvSpPr>
        <p:spPr>
          <a:xfrm>
            <a:off x="2717830" y="3122966"/>
            <a:ext cx="3636335" cy="972108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cs typeface="+mj-cs"/>
              </a:rPr>
              <a:t>การปฏิรูปการศึกษา</a:t>
            </a:r>
            <a:endParaRPr lang="en-US" sz="32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21" name="Picture 21" descr="thai-ministry-of-edu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519" y="187008"/>
            <a:ext cx="517089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2">
                <a:alpha val="0"/>
              </a:scheme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7165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179" y="1043412"/>
            <a:ext cx="2152650" cy="3048000"/>
          </a:xfrm>
        </p:spPr>
      </p:pic>
      <p:sp>
        <p:nvSpPr>
          <p:cNvPr id="5" name="กล่องข้อความ 4"/>
          <p:cNvSpPr txBox="1"/>
          <p:nvPr/>
        </p:nvSpPr>
        <p:spPr>
          <a:xfrm>
            <a:off x="920803" y="4790942"/>
            <a:ext cx="783740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ว่าที่ร้อยตรีสุพจน์ บุญ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ยืน</a:t>
            </a:r>
          </a:p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รองผู้อำนวยการสำนักงานเขตพื้นที่การศึกษาประถมศึกษาฉะเชิงเทรา เขต ๒</a:t>
            </a:r>
          </a:p>
        </p:txBody>
      </p:sp>
    </p:spTree>
    <p:extLst>
      <p:ext uri="{BB962C8B-B14F-4D97-AF65-F5344CB8AC3E}">
        <p14:creationId xmlns:p14="http://schemas.microsoft.com/office/powerpoint/2010/main" val="22141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 l="20552" t="12143" r="46272" b="5484"/>
          <a:stretch/>
        </p:blipFill>
        <p:spPr bwMode="auto">
          <a:xfrm>
            <a:off x="0" y="-148106"/>
            <a:ext cx="9144000" cy="700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518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/>
          <a:srcRect l="20288" t="12375" r="46103" b="7381"/>
          <a:stretch/>
        </p:blipFill>
        <p:spPr bwMode="auto">
          <a:xfrm>
            <a:off x="-65516" y="-13252"/>
            <a:ext cx="91837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272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/>
          <a:srcRect l="20529" t="11395" r="45829" b="722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02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/>
          <a:srcRect l="20551" t="11395" r="46631" b="722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561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/>
          <a:srcRect l="20551" t="12501" r="44783" b="101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2919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/>
          <a:srcRect l="20552" t="12530" r="45399" b="722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19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1925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-230425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</a:t>
            </a:r>
            <a:r>
              <a:rPr lang="th-TH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นโยบาย ๑๑ ข้อ กระทรวงศึกษาธิการ</a:t>
            </a:r>
            <a:endParaRPr lang="th-TH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5536" y="590322"/>
            <a:ext cx="8352928" cy="3630766"/>
          </a:xfrm>
          <a:prstGeom prst="rect">
            <a:avLst/>
          </a:prstGeom>
          <a:solidFill>
            <a:srgbClr val="92D050"/>
          </a:solidFill>
          <a:ln w="19050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  <a:extLst/>
        </p:spPr>
        <p:txBody>
          <a:bodyPr wrap="none" anchor="t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1. จะทำให้ครูใช้ศักยภาพในการสอนอย่างเต็มที่ภายใน 5 ปี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  <a:sym typeface="Wingdings"/>
              </a:rPr>
              <a:t>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ผลิต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	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สร้างมาตรฐานการผลิตทั้งปริมาณ และคุณภาพ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  <a:sym typeface="Wingdings"/>
              </a:rPr>
              <a:t>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พัฒนาครู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      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ให้ตรงจุด จากการประเมินครู และหรือ จากผล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O-Net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   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ใช้การอบรม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TEPE Online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อย่างกว้างขวาง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       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ให้จังหวัดเป็นฐานจัดการอบรม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</a:rPr>
              <a:t>   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 การคัดสรรผู้บริหารสถานศึกษา/</a:t>
            </a:r>
            <a:r>
              <a:rPr lang="en-US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Coaching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ในสถานศึกษา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 </a:t>
            </a: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            ระดับเขต ระดับจังหวัด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black"/>
                </a:solidFill>
                <a:latin typeface="TH SarabunPSK" panose="020B0500040200020003" pitchFamily="34" charset="-34"/>
              </a:rPr>
              <a:t>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</a:rPr>
              <a:t>    </a:t>
            </a: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 ทำให้การเลื่อนและคงวิทยฐานะเป็นเรื่องเดียวกับการพัฒนาครู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black"/>
                </a:solidFill>
                <a:latin typeface="TH SarabunPSK" panose="020B0500040200020003" pitchFamily="34" charset="-34"/>
                <a:sym typeface="Wingdings"/>
              </a:rPr>
              <a:t>	   การวิจัยในโรงเรียน และผลสัมฤทธิ์ของนักเรียน</a:t>
            </a:r>
            <a:endParaRPr lang="th-TH" altLang="th-TH" sz="2000" b="1" dirty="0">
              <a:solidFill>
                <a:prstClr val="black"/>
              </a:solidFill>
              <a:latin typeface="TH SarabunPSK" panose="020B0500040200020003" pitchFamily="34" charset="-34"/>
              <a:cs typeface="+mn-cs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68993" y="4221089"/>
            <a:ext cx="8327280" cy="2636912"/>
          </a:xfrm>
          <a:prstGeom prst="rect">
            <a:avLst/>
          </a:prstGeom>
          <a:solidFill>
            <a:schemeClr val="bg1"/>
          </a:solidFill>
          <a:ln w="9525">
            <a:solidFill>
              <a:srgbClr val="00B050"/>
            </a:solidFill>
            <a:prstDash val="dash"/>
            <a:miter lim="800000"/>
            <a:headEnd/>
            <a:tailEnd/>
          </a:ln>
          <a:extLst/>
        </p:spPr>
        <p:txBody>
          <a:bodyPr wrap="none" anchor="t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โครงการผลิตครูเพื่อพัฒนาท้องถิ่น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 </a:t>
            </a:r>
            <a:r>
              <a:rPr lang="en-US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Boot Camp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โครงการครูผู้ทรงคุณค่าแห่งแผ่นดิน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โครงการมหาวิทยาลัยพี่เลี้ยง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โครงการทดสอบครู</a:t>
            </a:r>
            <a:r>
              <a:rPr lang="th-TH" altLang="th-TH" sz="16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ที่</a:t>
            </a: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สอนวิชาวิทยาศาสตร์ คณิตศาสตร์ในระดับชั้นมัธยมศึกษาปีที่ 3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ปรับปรุงหลักสูตรครูให้เป็นหลักสูตรเดียว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แผนงานพัฒนาครูระดับจังหวัด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-  โครงการสานพลังประชารัฐด้านการศึกษาพื้นฐานและพัฒนาผู้นำ (</a:t>
            </a:r>
            <a:r>
              <a:rPr lang="en-US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E5) </a:t>
            </a: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คณะทำงานชุดที่ 3</a:t>
            </a:r>
            <a:b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</a:br>
            <a:r>
              <a:rPr lang="th-TH" altLang="th-TH" sz="16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ด้านพัฒนาครูและผู้อำนวยการสถานศึกษา</a:t>
            </a:r>
            <a:endParaRPr lang="en-US" altLang="th-TH" sz="1600" b="1" dirty="0" smtClean="0">
              <a:solidFill>
                <a:prstClr val="black"/>
              </a:solidFill>
              <a:latin typeface="TH SarabunPSK" panose="020B0500040200020003" pitchFamily="34" charset="-34"/>
              <a:cs typeface="+mn-cs"/>
            </a:endParaRPr>
          </a:p>
        </p:txBody>
      </p:sp>
      <p:pic>
        <p:nvPicPr>
          <p:cNvPr id="9" name="Picture 2" descr="http://www.clker.com/cliparts/l/H/K/A/M/F/yellow-arrow-md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660232" y="3670497"/>
            <a:ext cx="504056" cy="72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49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15674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13792" y="1554607"/>
            <a:ext cx="8316416" cy="4530103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2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. ปรับระบบการสอบ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O-NET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ให้เป็นที่ยอมรับและสะท้อนถึงคุณภาพของการจัดการศึกษา ภายในปี 2560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ทำให้ข้อสอบ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O- Net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สอดคล้องกับการเรียนการสอน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   จัดทำ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Test Blue Print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ให้มีการจัดทำ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Item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Card </a:t>
            </a:r>
            <a:endParaRPr lang="th-TH" altLang="th-TH" sz="2000" b="1" dirty="0" smtClean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ให้ความสำคัญกับกระบวนการคัดเลือกคนออกข้อสอบและผู้ตรวจข้อสอบ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เฉลยข้อสอบ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วิเคราะห์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ผล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O-Net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เพื่อนำไปปรับปรุงคุณภาพการจัดการเรียน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การสอน</a:t>
            </a:r>
            <a:endParaRPr lang="th-TH" altLang="th-TH" sz="2000" b="1" dirty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3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0620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37850" y="1217571"/>
            <a:ext cx="8339078" cy="2925221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3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. จะทำให้เด็กเรียนท่องจำให้น้อยลง ฝึกคิดวิเคราะห์ แก้ปัญหา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และสามารถนำไปประยุกต์ใช้ในชีวิตประจำวัน มากขึ้น ครบทุกโรงเรียนภายใน 2 ปี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-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ทุกโรงเรียนเข้าร่วมโครงการลดเวลาเรียน เพิ่มเวลารู้ (ให้จัดกิจกรรมที่เน้นครบ </a:t>
            </a: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4 </a:t>
            </a:r>
            <a:r>
              <a:rPr lang="en-US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H</a:t>
            </a:r>
            <a:r>
              <a:rPr lang="en-US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)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- 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ปรับกระบวนการสอนของครูที่เน้นให้เด็กเกิดการคิดวิเคราะห์ และการแก้ปัญหา</a:t>
            </a:r>
            <a:endParaRPr lang="en-US" altLang="th-TH" sz="18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-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โครงการทดสอบโดยใช้ข้อสอบ</a:t>
            </a: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มาตรฐาน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กลางในรูปแบบอัตนัย</a:t>
            </a:r>
            <a:r>
              <a:rPr lang="th-TH" altLang="th-TH" sz="18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และ</a:t>
            </a: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ปรนัย</a:t>
            </a:r>
            <a:b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</a:br>
            <a:r>
              <a:rPr lang="th-TH" altLang="th-TH" sz="1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 ที่เน้นการคิดวิเคราะห์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18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  - </a:t>
            </a:r>
            <a:r>
              <a:rPr lang="th-TH" altLang="th-TH" sz="18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 โครงการ</a:t>
            </a:r>
            <a:r>
              <a:rPr lang="th-TH" altLang="th-TH" sz="18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สานพลังประชารัฐด้านการศึกษาพื้นฐานและพัฒนาผู้นำ (</a:t>
            </a:r>
            <a:r>
              <a:rPr lang="en-US" altLang="th-TH" sz="1800" b="1" dirty="0">
                <a:solidFill>
                  <a:prstClr val="black"/>
                </a:solidFill>
                <a:latin typeface="TH SarabunPSK" panose="020B0500040200020003" pitchFamily="34" charset="-34"/>
                <a:cs typeface="+mn-cs"/>
              </a:rPr>
              <a:t>E5)</a:t>
            </a:r>
            <a:endParaRPr lang="th-TH" altLang="th-TH" sz="18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37850" y="4437112"/>
            <a:ext cx="8339078" cy="1789517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4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. จะทำให้มีการเรียนการสอน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STEM </a:t>
            </a: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(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Science Technology </a:t>
            </a:r>
            <a:b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</a:b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Engineering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and Mathematics)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ศึกษาครบทุกโรงเรียน</a:t>
            </a: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ภายใน </a:t>
            </a: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5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ปี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- ขับเคลื่อนการจัดกิจกรรม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STEM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ในกระบวนการเรียนการสอน</a:t>
            </a:r>
          </a:p>
        </p:txBody>
      </p:sp>
    </p:spTree>
    <p:extLst>
      <p:ext uri="{BB962C8B-B14F-4D97-AF65-F5344CB8AC3E}">
        <p14:creationId xmlns:p14="http://schemas.microsoft.com/office/powerpoint/2010/main" val="26886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9505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32481" y="2064502"/>
            <a:ext cx="8640959" cy="4362056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5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. ยกระดับภาษาอังกฤษให้นักเรียนสามารถใช้ภาษาอังกฤษเพื่อการสื่อสารในชีวิตประจำวันได้ ภายใน 3 ปี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สร้าง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แรงจูงใจในการเรียน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ภาษา (</a:t>
            </a:r>
            <a:r>
              <a:rPr lang="en-US" altLang="th-TH" sz="2000" b="1" dirty="0" err="1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Eng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24)</a:t>
            </a:r>
            <a:endParaRPr lang="en-US" altLang="th-TH" sz="2000" b="1" dirty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จัดทำ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application (Echo Hybrid, Echo English)</a:t>
            </a:r>
            <a:endParaRPr lang="en-US" altLang="th-TH" sz="2000" b="1" dirty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พัฒนาครูภาษาอังกฤษ ผ่านกระบวนการ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Boot Camp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ปรับชั่วโมงเรียนและเน้นการเรียนการสอนเพื่อการนำไปใช้ในชีวิตประจำวัน</a:t>
            </a:r>
            <a:endParaRPr lang="en-US" altLang="th-TH" sz="2000" b="1" dirty="0" smtClean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en-US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+mn-cs"/>
              </a:rPr>
              <a:t>สร้างสภาพแวดล้อม</a:t>
            </a:r>
            <a:endParaRPr lang="en-US" altLang="th-TH" sz="2000" b="1" dirty="0" smtClean="0">
              <a:solidFill>
                <a:schemeClr val="bg1"/>
              </a:solidFill>
              <a:latin typeface="TH SarabunPSK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41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995" y="1120686"/>
            <a:ext cx="2152650" cy="3048000"/>
          </a:xfrm>
        </p:spPr>
      </p:pic>
      <p:sp>
        <p:nvSpPr>
          <p:cNvPr id="5" name="กล่องข้อความ 4"/>
          <p:cNvSpPr txBox="1"/>
          <p:nvPr/>
        </p:nvSpPr>
        <p:spPr>
          <a:xfrm>
            <a:off x="746348" y="4790941"/>
            <a:ext cx="792877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นายธงชัย นพ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ฤทธิ์</a:t>
            </a:r>
          </a:p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รองผู้อำนวยการสำนักงานเขตพื้นที่การศึกษาประถมศึกษาฉะเชิงเทรา เขต ๒ </a:t>
            </a:r>
          </a:p>
        </p:txBody>
      </p:sp>
    </p:spTree>
    <p:extLst>
      <p:ext uri="{BB962C8B-B14F-4D97-AF65-F5344CB8AC3E}">
        <p14:creationId xmlns:p14="http://schemas.microsoft.com/office/powerpoint/2010/main" val="4848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35424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15517" y="1191755"/>
            <a:ext cx="8712966" cy="5604418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6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. จะทำให้ครูครบตามเกณฑ์ ภายใน 1 ปี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จะทำให้มีครูประจำชั้นครบทุกห้อง ภายใน 2 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ปี </a:t>
            </a:r>
            <a:endParaRPr lang="th-TH" altLang="th-TH" sz="2000" b="1" dirty="0" smtClean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จะทำให้ครูตรงสาขาภายใน 5 - 10 ปี</a:t>
            </a:r>
            <a:endParaRPr lang="th-TH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ปรับ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เกณฑ์การคิดอัตราให้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สอดคล้อง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กับการจัดการศึกษาให้มี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คุณภาพ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จัดทำ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แผนอัตรากำลัง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ครู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ล่วงหน้า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10 ปี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เกลี่ยอัตรากำลัง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โดยยึดประโยชน์ทางราชการเป็น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หลัก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ให้บรรจุทดแทน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อัตราครูที่เกษียณอายุภายในเดือน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ตุลาคม(ของทุกปี)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จ้างครูให้ตรงกับสาขาที่ขาดแคลน และตรงกับพื้นที่ที่ขาดแคลน</a:t>
            </a:r>
            <a:endParaRPr lang="th-TH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-  การ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บริหารจัดการโรงเรียนขนาดเล็ก </a:t>
            </a:r>
          </a:p>
        </p:txBody>
      </p:sp>
    </p:spTree>
    <p:extLst>
      <p:ext uri="{BB962C8B-B14F-4D97-AF65-F5344CB8AC3E}">
        <p14:creationId xmlns:p14="http://schemas.microsoft.com/office/powerpoint/2010/main" val="18448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469932"/>
            <a:ext cx="9144000" cy="95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91009" y="1764526"/>
            <a:ext cx="8316416" cy="48809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7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. จะผลิตกำลังคนให้ตรงกับความต้องการของประเทศ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-  จัดทำ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ฐานข้อมูล </a:t>
            </a:r>
            <a:r>
              <a:rPr lang="en-US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Demand/ Supply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side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ให้มีความทันสมัยภายใน 1 ปี </a:t>
            </a:r>
            <a:endParaRPr lang="en-US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ให้สถานศึกษาเปิดหลักสูตรที่เป็นไปตาม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Demand side </a:t>
            </a:r>
            <a:b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</a:b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  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(Re-Profile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มหาวิทยาลัย และ อาชีวศึกษา) ภายใน 10 ปี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โครงการทวิภาคี ทวิวุฒิ ทวิศึกษา หลักสูตรอาชีพระยะสั้นในโรงเรียนสามัญ และ กศน.</a:t>
            </a:r>
            <a:endParaRPr lang="en-US" altLang="th-TH" sz="2000" b="1" dirty="0" smtClean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-  ส่งเสริม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ให้นักเรียนได้เรียนตามขีดความสามารถและความ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สนใจ โดย แนะ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แนวผู้ปกครองและ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นักเรียน</a:t>
            </a:r>
            <a:endParaRPr lang="th-TH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-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กรอ.อศ. และ โครงการสานพลังประชารัฐด้านการยกระดับคุณภาพวิชาชีพ (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E 2) </a:t>
            </a:r>
            <a:endParaRPr lang="th-TH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4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82216"/>
            <a:ext cx="9144000" cy="673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09055" y="1722174"/>
            <a:ext cx="8277368" cy="4601353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8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. ให้เด็กทุกคนได้เข้าเรียน/ ให้เด็กทุกคนได้เข้าถึงการศึกษาที่มีคุณภาพ</a:t>
            </a:r>
            <a:b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</a:b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อย่างเท่าเทียมกัน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- </a:t>
            </a:r>
            <a:r>
              <a:rPr 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จัดการศึกษาขั้นพื้นฐาน 15 ปี โดยไม่เก็บค่าใช้จ่าย</a:t>
            </a:r>
            <a:endParaRPr lang="th-TH" altLang="th-TH" sz="2000" b="1" dirty="0" smtClean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err="1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บูรณา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การการแก้ปัญหาเด็กออกกลางคันและเด็กตกหล่น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อย่างเป็นระบบ ภายใน 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6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เดือน </a:t>
            </a:r>
            <a:endParaRPr lang="th-TH" altLang="th-TH" sz="2000" b="1" dirty="0" smtClean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 โดยเน้นการจัดการศึกษาที่ยืดหยุ่น หลากหลาย และเป็นไปตามความต้องการ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</a:t>
            </a:r>
            <a:r>
              <a:rPr lang="en-US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ดูแลเด็กที่มีความต้องการ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จำเป็น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พิเศษ (เด็ก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ที่มีความสามารถ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พิเศษ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 เด็ก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พิการ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และ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เด็กด้อย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โอกาส)</a:t>
            </a: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โดยจัดการศึกษาแบบโรงเรียนเฉพาะ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+mn-cs"/>
              </a:rPr>
              <a:t>      การจัดการเรียนรวม และศูนย์การเรียน</a:t>
            </a:r>
            <a:endParaRPr lang="th-TH" altLang="th-TH" sz="2000" b="1" dirty="0">
              <a:solidFill>
                <a:srgbClr val="000000"/>
              </a:solidFill>
              <a:latin typeface="TH SarabunPSK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1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44760"/>
            <a:ext cx="9144000" cy="673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</a:rPr>
              <a:t>งานนโยบาย ๑๑ ข้อ กระทรวงศึกษาธิการ</a:t>
            </a:r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  <a:p>
            <a:pPr algn="ctr"/>
            <a:endParaRPr lang="th-TH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52266" y="4760631"/>
            <a:ext cx="7842056" cy="678649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4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10. ซ่อมบ้านพักครูให้เสร็จภายในปี 60</a:t>
            </a:r>
            <a:endParaRPr lang="th-TH" altLang="th-TH" sz="2400" b="1" dirty="0">
              <a:solidFill>
                <a:prstClr val="white"/>
              </a:solidFill>
              <a:latin typeface="TH SarabunPSK" panose="020B0500040200020003" pitchFamily="34" charset="-34"/>
              <a:cs typeface="+mn-cs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652266" y="5646110"/>
            <a:ext cx="7842056" cy="743804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4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11. การแก้ปัญหาความทุจริตและประพฤติมิชอบ</a:t>
            </a:r>
            <a:endParaRPr lang="th-TH" altLang="th-TH" sz="2400" b="1" dirty="0">
              <a:solidFill>
                <a:prstClr val="white"/>
              </a:solidFill>
              <a:latin typeface="TH SarabunPSK" panose="020B0500040200020003" pitchFamily="34" charset="-34"/>
              <a:cs typeface="+mn-cs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652266" y="1052860"/>
            <a:ext cx="7842056" cy="353002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9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. ผลิตคนดีสู่สังคม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พัฒนาคุณธรรม จริยธรรมในสถานศึกษา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ให้เด็กมีค่านิยมและความเป็นพลเมือง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โรงเรียนคุณธรรม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กิจกรรมลูกเสือ เนตรนารี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โครงการโรงเรียนปลอดขยะและธนาคารขยะ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โครงการสานพลังประชารัฐด้านการศึกษาพื้นฐานและพัฒนา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   ผู้นำ (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E5)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โครงการโตไปไม่โกง/โรงเรียนสุจริต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   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-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en-US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 </a:t>
            </a:r>
            <a:r>
              <a:rPr lang="th-TH" altLang="th-TH" sz="2000" b="1" dirty="0" smtClean="0">
                <a:solidFill>
                  <a:prstClr val="white"/>
                </a:solidFill>
                <a:latin typeface="TH SarabunPSK" panose="020B0500040200020003" pitchFamily="34" charset="-34"/>
                <a:cs typeface="+mn-cs"/>
              </a:rPr>
              <a:t>โครงการอนุรักษ์ทรัพยากรธรรมชาติและสิ่งแวดล้อม</a:t>
            </a:r>
          </a:p>
        </p:txBody>
      </p:sp>
    </p:spTree>
    <p:extLst>
      <p:ext uri="{BB962C8B-B14F-4D97-AF65-F5344CB8AC3E}">
        <p14:creationId xmlns:p14="http://schemas.microsoft.com/office/powerpoint/2010/main" val="282695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2924577"/>
            <a:ext cx="9144000" cy="10886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981052" y="2924577"/>
            <a:ext cx="6591985" cy="860400"/>
          </a:xfrm>
        </p:spPr>
        <p:txBody>
          <a:bodyPr>
            <a:noAutofit/>
          </a:bodyPr>
          <a:lstStyle/>
          <a:p>
            <a:r>
              <a:rPr lang="th-TH" sz="5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การสอบ </a:t>
            </a:r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</a:t>
            </a:r>
            <a:endParaRPr lang="th-TH" sz="5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8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/>
          </p:nvPr>
        </p:nvGraphicFramePr>
        <p:xfrm>
          <a:off x="0" y="400110"/>
          <a:ext cx="9144000" cy="6675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42455"/>
                <a:gridCol w="2215167"/>
                <a:gridCol w="2086378"/>
              </a:tblGrid>
              <a:tr h="191538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กิจกรรม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O-NET </a:t>
                      </a:r>
                      <a:r>
                        <a:rPr lang="th-TH" dirty="0" smtClean="0"/>
                        <a:t>ป.๖ / ม.๓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O-NET</a:t>
                      </a:r>
                      <a:r>
                        <a:rPr lang="en-US" baseline="0" dirty="0" smtClean="0"/>
                        <a:t> </a:t>
                      </a:r>
                      <a:r>
                        <a:rPr lang="th-TH" baseline="0" dirty="0" smtClean="0"/>
                        <a:t>ม.๖</a:t>
                      </a:r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effectLst/>
                        </a:rPr>
                        <a:t>โรงเรียนส่งข้อมูลผู้เข้าสอบ</a:t>
                      </a:r>
                      <a:r>
                        <a:rPr lang="th-TH" sz="1600" b="0" baseline="0" dirty="0" smtClean="0">
                          <a:effectLst/>
                        </a:rPr>
                        <a:t> ผ่าน </a:t>
                      </a:r>
                      <a:r>
                        <a:rPr lang="en-US" sz="1600" b="0" baseline="0" dirty="0" smtClean="0">
                          <a:effectLst/>
                        </a:rPr>
                        <a:t>www.niets.or.th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</a:t>
                      </a:r>
                      <a:r>
                        <a:rPr lang="en-US" dirty="0" smtClean="0"/>
                        <a:t> </a:t>
                      </a:r>
                      <a:r>
                        <a:rPr lang="th-TH" dirty="0" smtClean="0"/>
                        <a:t>ก.ค. –</a:t>
                      </a:r>
                      <a:r>
                        <a:rPr lang="th-TH" baseline="0" dirty="0" smtClean="0"/>
                        <a:t> ๓๑ ส.ค. ๕๙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 ก.ค. – ๓๑ ส.ค. ๕๙</a:t>
                      </a:r>
                      <a:endParaRPr lang="th-TH" dirty="0"/>
                    </a:p>
                  </a:txBody>
                  <a:tcPr/>
                </a:tc>
              </a:tr>
              <a:tr h="60207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 err="1" smtClean="0">
                          <a:effectLst/>
                        </a:rPr>
                        <a:t>ศนย์</a:t>
                      </a:r>
                      <a:r>
                        <a:rPr lang="th-TH" sz="1600" b="0" dirty="0" smtClean="0">
                          <a:effectLst/>
                        </a:rPr>
                        <a:t>สอบจัดสนามสอบ ผ่าน</a:t>
                      </a:r>
                      <a:r>
                        <a:rPr lang="en-US" sz="1600" b="0" dirty="0" smtClean="0"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</a:rPr>
                        <a:t>www.niets.or.th</a:t>
                      </a:r>
                      <a:endParaRPr lang="th-TH" sz="1600" b="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 ก.ค. – ๓๐</a:t>
                      </a:r>
                      <a:r>
                        <a:rPr lang="th-TH" baseline="0" dirty="0" smtClean="0"/>
                        <a:t> ก.ย.๕๙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 ก.ค. – ๓๐ ก.ย. ๕๙</a:t>
                      </a:r>
                    </a:p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effectLst/>
                        </a:rPr>
                        <a:t>นักเรียนเทียบเท่าสมัครสอบ ผ่าน</a:t>
                      </a:r>
                      <a:r>
                        <a:rPr lang="en-US" sz="1600" b="0" dirty="0" smtClean="0"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</a:rPr>
                        <a:t>www.niets.or.th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</a:t>
                      </a:r>
                      <a:r>
                        <a:rPr lang="th-TH" baseline="0" dirty="0" smtClean="0"/>
                        <a:t> - ๑๕</a:t>
                      </a:r>
                      <a:r>
                        <a:rPr lang="th-TH" dirty="0" smtClean="0"/>
                        <a:t> ต.ค. ๕๙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</a:t>
                      </a:r>
                      <a:r>
                        <a:rPr lang="th-TH" baseline="0" dirty="0" smtClean="0"/>
                        <a:t> - ๑๕</a:t>
                      </a:r>
                      <a:r>
                        <a:rPr lang="th-TH" dirty="0" smtClean="0"/>
                        <a:t> ต.ค. ๕๙</a:t>
                      </a:r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err="1" smtClean="0">
                          <a:effectLst/>
                        </a:rPr>
                        <a:t>สทศ</a:t>
                      </a:r>
                      <a:r>
                        <a:rPr lang="th-TH" sz="1600" b="0" dirty="0" smtClean="0">
                          <a:effectLst/>
                        </a:rPr>
                        <a:t>.ประกาศรายชื่อผู้มีสิทธิ์สอบและสนามสอบ ( รอบที่ ๑ )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๑๐ ต.ค. ๕๙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๑๐  ต.ค. ๕๙</a:t>
                      </a:r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effectLst/>
                        </a:rPr>
                        <a:t>โรงเรียนแจ้งรายชื่อเพิ่มลดนักเรียน</a:t>
                      </a:r>
                      <a:r>
                        <a:rPr lang="th-TH" sz="1600" b="0" baseline="0" dirty="0" smtClean="0">
                          <a:effectLst/>
                        </a:rPr>
                        <a:t> </a:t>
                      </a:r>
                      <a:r>
                        <a:rPr lang="th-TH" sz="1600" b="0" dirty="0" smtClean="0">
                          <a:effectLst/>
                        </a:rPr>
                        <a:t>ผ่าน</a:t>
                      </a:r>
                      <a:r>
                        <a:rPr lang="en-US" sz="1600" b="0" dirty="0" smtClean="0"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  <a:hlinkClick r:id="rId2"/>
                        </a:rPr>
                        <a:t>www.niets.or.th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๑๐</a:t>
                      </a:r>
                      <a:r>
                        <a:rPr lang="th-TH" baseline="0" dirty="0" smtClean="0"/>
                        <a:t> – ๓๑ ต.ค. ๕๙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๑๐ – ๓๑ ต.ค. ๕๙</a:t>
                      </a:r>
                    </a:p>
                  </a:txBody>
                  <a:tcPr/>
                </a:tc>
              </a:tr>
              <a:tr h="602077">
                <a:tc>
                  <a:txBody>
                    <a:bodyPr/>
                    <a:lstStyle/>
                    <a:p>
                      <a:r>
                        <a:rPr lang="th-TH" sz="1600" b="0" dirty="0" err="1" smtClean="0">
                          <a:effectLst/>
                        </a:rPr>
                        <a:t>สทศ</a:t>
                      </a:r>
                      <a:r>
                        <a:rPr lang="th-TH" sz="1600" b="0" dirty="0" smtClean="0">
                          <a:effectLst/>
                        </a:rPr>
                        <a:t>.ประกาศเลขที่นั่งสอบและสนามสอบ ( รอบ ๒ )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๕ ม.ค. ๖๐</a:t>
                      </a:r>
                    </a:p>
                    <a:p>
                      <a:pPr algn="ctr"/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๕ ม.ค. ๖๐</a:t>
                      </a:r>
                    </a:p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effectLst/>
                        </a:rPr>
                        <a:t>โรงเรียนแจ้งเพิ่มลดนักเรียนเฉพาะนักเรียนที่ย้ายโรงเรียน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 smtClean="0"/>
                        <a:t>๕ - ๑๕ ม.ค. ๖๐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๕ - ๑๕ ม.ค. ๖๐</a:t>
                      </a:r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effectLst/>
                        </a:rPr>
                        <a:t>ประกาศรายชื่อผู้เข้าสอบ</a:t>
                      </a:r>
                      <a:r>
                        <a:rPr lang="th-TH" sz="1600" b="0" baseline="0" dirty="0" smtClean="0">
                          <a:effectLst/>
                        </a:rPr>
                        <a:t> กรณีที่เพิ่มลดข้อมูลนักเรียน</a:t>
                      </a:r>
                      <a:endParaRPr lang="th-TH" sz="1600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๒๐ ม.ค. ๖๐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/>
                        <a:t>๒๐ ม.ค. ๖๐</a:t>
                      </a:r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th-TH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วันสอบ </a:t>
                      </a:r>
                      <a:r>
                        <a:rPr lang="en-US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O-NET</a:t>
                      </a:r>
                      <a:r>
                        <a:rPr lang="en-US" sz="16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h-TH" sz="16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ป.๖</a:t>
                      </a:r>
                      <a:endParaRPr lang="th-TH" sz="16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FF0000"/>
                          </a:solidFill>
                        </a:rPr>
                        <a:t>๔ ก.พ.</a:t>
                      </a:r>
                      <a:r>
                        <a:rPr lang="th-TH" baseline="0" dirty="0" smtClean="0">
                          <a:solidFill>
                            <a:srgbClr val="FF0000"/>
                          </a:solidFill>
                        </a:rPr>
                        <a:t> ๖๐</a:t>
                      </a:r>
                      <a:endParaRPr lang="th-TH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           O-NET</a:t>
                      </a:r>
                      <a:r>
                        <a:rPr lang="th-TH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 ม.๓</a:t>
                      </a:r>
                      <a:endParaRPr lang="th-TH" sz="16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FF0000"/>
                          </a:solidFill>
                        </a:rPr>
                        <a:t>๔ – ๕ ก.พ. ๖๐</a:t>
                      </a:r>
                      <a:endParaRPr lang="th-TH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34404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           O-NET</a:t>
                      </a:r>
                      <a:r>
                        <a:rPr lang="th-TH" sz="1600" b="0" dirty="0" smtClean="0">
                          <a:solidFill>
                            <a:srgbClr val="FF0000"/>
                          </a:solidFill>
                          <a:effectLst/>
                        </a:rPr>
                        <a:t> ม.๖</a:t>
                      </a:r>
                      <a:endParaRPr lang="th-TH" sz="16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FF0000"/>
                          </a:solidFill>
                        </a:rPr>
                        <a:t>๑๘ - ๑๙</a:t>
                      </a:r>
                      <a:r>
                        <a:rPr lang="th-TH" baseline="0" dirty="0" smtClean="0">
                          <a:solidFill>
                            <a:srgbClr val="FF0000"/>
                          </a:solidFill>
                        </a:rPr>
                        <a:t> ก.พ. ๖๐</a:t>
                      </a:r>
                      <a:endParaRPr lang="th-TH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447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ประกาศผลสอบ </a:t>
                      </a: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O-NET</a:t>
                      </a:r>
                      <a:r>
                        <a:rPr lang="th-TH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ป.๖  ผ่าน</a:t>
                      </a: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solidFill>
                            <a:srgbClr val="973929"/>
                          </a:solidFill>
                          <a:effectLst/>
                        </a:rPr>
                        <a:t>www.niets.or.th</a:t>
                      </a:r>
                      <a:endParaRPr lang="th-TH" sz="1600" b="0" dirty="0" smtClean="0">
                        <a:solidFill>
                          <a:srgbClr val="973929"/>
                        </a:solidFill>
                        <a:effectLst/>
                      </a:endParaRPr>
                    </a:p>
                    <a:p>
                      <a:endParaRPr lang="th-TH" sz="1600" b="0" dirty="0">
                        <a:solidFill>
                          <a:srgbClr val="97392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973929"/>
                          </a:solidFill>
                        </a:rPr>
                        <a:t>๒๕ มี.ค.๖๐</a:t>
                      </a:r>
                      <a:endParaRPr lang="th-TH" dirty="0">
                        <a:solidFill>
                          <a:srgbClr val="97392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5447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                     O-NET</a:t>
                      </a:r>
                      <a:r>
                        <a:rPr lang="th-TH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ม.๓ ผ่าน</a:t>
                      </a: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solidFill>
                            <a:srgbClr val="973929"/>
                          </a:solidFill>
                          <a:effectLst/>
                        </a:rPr>
                        <a:t>www.niets.or.th</a:t>
                      </a:r>
                      <a:endParaRPr lang="th-TH" sz="1600" b="0" dirty="0" smtClean="0">
                        <a:solidFill>
                          <a:srgbClr val="973929"/>
                        </a:solidFill>
                        <a:effectLst/>
                      </a:endParaRPr>
                    </a:p>
                    <a:p>
                      <a:endParaRPr lang="th-TH" sz="1600" b="0" dirty="0">
                        <a:solidFill>
                          <a:srgbClr val="97392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973929"/>
                          </a:solidFill>
                        </a:rPr>
                        <a:t>๒๖ มี.ค.๖๐</a:t>
                      </a:r>
                      <a:endParaRPr lang="th-TH" dirty="0">
                        <a:solidFill>
                          <a:srgbClr val="97392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/>
                    </a:p>
                  </a:txBody>
                  <a:tcPr/>
                </a:tc>
              </a:tr>
              <a:tr h="5447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                     O-NET</a:t>
                      </a:r>
                      <a:r>
                        <a:rPr lang="th-TH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ม.๖ ผ่าน</a:t>
                      </a:r>
                      <a:r>
                        <a:rPr lang="en-US" sz="1600" b="0" dirty="0" smtClean="0">
                          <a:solidFill>
                            <a:srgbClr val="973929"/>
                          </a:solidFill>
                          <a:effectLst/>
                        </a:rPr>
                        <a:t> </a:t>
                      </a:r>
                      <a:r>
                        <a:rPr lang="en-US" sz="1600" b="0" baseline="0" dirty="0" smtClean="0">
                          <a:solidFill>
                            <a:srgbClr val="973929"/>
                          </a:solidFill>
                          <a:effectLst/>
                        </a:rPr>
                        <a:t>www.niets.or.th</a:t>
                      </a:r>
                      <a:endParaRPr lang="th-TH" sz="1600" b="0" dirty="0" smtClean="0">
                        <a:solidFill>
                          <a:srgbClr val="973929"/>
                        </a:solidFill>
                        <a:effectLst/>
                      </a:endParaRPr>
                    </a:p>
                    <a:p>
                      <a:endParaRPr lang="th-TH" sz="1600" b="0" dirty="0">
                        <a:solidFill>
                          <a:srgbClr val="97392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dirty="0">
                        <a:solidFill>
                          <a:srgbClr val="97392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rgbClr val="973929"/>
                          </a:solidFill>
                        </a:rPr>
                        <a:t>๒๐ มี.ค.๖๐</a:t>
                      </a:r>
                      <a:endParaRPr lang="th-TH" dirty="0">
                        <a:solidFill>
                          <a:srgbClr val="973929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กล่องข้อความ 4"/>
          <p:cNvSpPr txBox="1"/>
          <p:nvPr/>
        </p:nvSpPr>
        <p:spPr>
          <a:xfrm>
            <a:off x="1944707" y="0"/>
            <a:ext cx="7740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ปฏิทินปฏิบัติงานการสอบ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O-NET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ระดับโรงเรียน</a:t>
            </a:r>
            <a:endParaRPr lang="th-TH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7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244699" y="167425"/>
            <a:ext cx="801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 smtClean="0">
                <a:solidFill>
                  <a:srgbClr val="FF0000"/>
                </a:solidFill>
              </a:rPr>
              <a:t>โครงสร้างการบริหารการทดสอบ </a:t>
            </a:r>
            <a:r>
              <a:rPr lang="en-US" sz="2000" b="1" dirty="0" smtClean="0">
                <a:solidFill>
                  <a:srgbClr val="FF0000"/>
                </a:solidFill>
              </a:rPr>
              <a:t>O-NET </a:t>
            </a:r>
            <a:r>
              <a:rPr lang="th-TH" sz="2000" b="1" dirty="0" smtClean="0">
                <a:solidFill>
                  <a:srgbClr val="FF0000"/>
                </a:solidFill>
              </a:rPr>
              <a:t>ระดับชั้นประถมศึกษาปีที่ ๖ และระดับชั้นมัธยมศึกษาปีที่ ๓ ปีการศึกษา ๒๕๕๙</a:t>
            </a:r>
            <a:endParaRPr lang="th-TH" sz="2000" b="1" dirty="0">
              <a:solidFill>
                <a:srgbClr val="FF0000"/>
              </a:solidFill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4053091" y="712982"/>
            <a:ext cx="1093519" cy="6181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err="1" smtClean="0"/>
              <a:t>สทศ</a:t>
            </a:r>
            <a:r>
              <a:rPr lang="th-TH" sz="2400" dirty="0" smtClean="0"/>
              <a:t>.</a:t>
            </a:r>
            <a:endParaRPr lang="th-TH" sz="2400" dirty="0"/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181808" y="3961565"/>
            <a:ext cx="973324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 smtClean="0"/>
              <a:t>ศูนย์สอบบริหารโรงเรียน </a:t>
            </a:r>
            <a:r>
              <a:rPr lang="th-TH" sz="1400" dirty="0" err="1" smtClean="0"/>
              <a:t>สพ</a:t>
            </a:r>
            <a:r>
              <a:rPr lang="th-TH" sz="1400" dirty="0" smtClean="0"/>
              <a:t>ม.</a:t>
            </a:r>
            <a:endParaRPr lang="th-TH" sz="1400" dirty="0"/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143743" y="5655370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14" name="สี่เหลี่ยมผืนผ้ามุมมน 13"/>
          <p:cNvSpPr/>
          <p:nvPr/>
        </p:nvSpPr>
        <p:spPr>
          <a:xfrm>
            <a:off x="1187451" y="4000201"/>
            <a:ext cx="1448664" cy="1463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 smtClean="0"/>
              <a:t>ศูนย์สอบบริหารโรงเรียน </a:t>
            </a:r>
            <a:r>
              <a:rPr lang="th-TH" sz="1400" dirty="0" err="1" smtClean="0"/>
              <a:t>สพป</a:t>
            </a:r>
            <a:r>
              <a:rPr lang="th-TH" sz="1400" dirty="0" smtClean="0"/>
              <a:t>./การศึกษาพิเศษ/</a:t>
            </a:r>
            <a:r>
              <a:rPr lang="th-TH" sz="1400" dirty="0" err="1" smtClean="0"/>
              <a:t>สกอ</a:t>
            </a:r>
            <a:r>
              <a:rPr lang="th-TH" sz="1400" dirty="0" smtClean="0"/>
              <a:t>./</a:t>
            </a:r>
            <a:r>
              <a:rPr lang="th-TH" sz="1400" dirty="0" err="1" smtClean="0"/>
              <a:t>สช</a:t>
            </a:r>
            <a:r>
              <a:rPr lang="th-TH" sz="1400" dirty="0" smtClean="0"/>
              <a:t>./</a:t>
            </a:r>
            <a:r>
              <a:rPr lang="th-TH" sz="1400" dirty="0" err="1" smtClean="0"/>
              <a:t>สปท</a:t>
            </a:r>
            <a:r>
              <a:rPr lang="th-TH" sz="1400" dirty="0" smtClean="0"/>
              <a:t>./กีฬา/ตชด./ปริยัติธรรม</a:t>
            </a:r>
            <a:endParaRPr lang="th-TH" sz="1400" dirty="0"/>
          </a:p>
        </p:txBody>
      </p:sp>
      <p:sp>
        <p:nvSpPr>
          <p:cNvPr id="19" name="สี่เหลี่ยมผืนผ้ามุมมน 18"/>
          <p:cNvSpPr/>
          <p:nvPr/>
        </p:nvSpPr>
        <p:spPr>
          <a:xfrm>
            <a:off x="631598" y="2444347"/>
            <a:ext cx="2137895" cy="9465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สำนักงาน</a:t>
            </a:r>
            <a:r>
              <a:rPr lang="th-TH" sz="1400" dirty="0" smtClean="0"/>
              <a:t>ศึกษาธิการจังหวัด </a:t>
            </a:r>
            <a:r>
              <a:rPr lang="th-TH" sz="1400" dirty="0"/>
              <a:t>ศูนย์อำนวยการสอบ </a:t>
            </a:r>
            <a:endParaRPr lang="en-US" sz="1400" dirty="0"/>
          </a:p>
          <a:p>
            <a:pPr algn="ctr"/>
            <a:r>
              <a:rPr lang="en-US" sz="1400" dirty="0"/>
              <a:t>O</a:t>
            </a:r>
            <a:r>
              <a:rPr lang="th-TH" sz="1400" dirty="0"/>
              <a:t>-</a:t>
            </a:r>
            <a:r>
              <a:rPr lang="en-US" sz="1400" dirty="0" smtClean="0"/>
              <a:t>NET</a:t>
            </a:r>
            <a:r>
              <a:rPr lang="th-TH" sz="1400" dirty="0" smtClean="0"/>
              <a:t> ระดับจังหวัด ๗๖ จังหวัด</a:t>
            </a:r>
            <a:endParaRPr lang="th-TH" sz="1400" dirty="0"/>
          </a:p>
        </p:txBody>
      </p:sp>
      <p:sp>
        <p:nvSpPr>
          <p:cNvPr id="20" name="สี่เหลี่ยมผืนผ้ามุมมน 19"/>
          <p:cNvSpPr/>
          <p:nvPr/>
        </p:nvSpPr>
        <p:spPr>
          <a:xfrm>
            <a:off x="6997132" y="2187134"/>
            <a:ext cx="1825697" cy="8968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ศูนย์อำนวยการสอบ </a:t>
            </a:r>
          </a:p>
          <a:p>
            <a:pPr algn="ctr"/>
            <a:r>
              <a:rPr lang="en-US" sz="1400" dirty="0" smtClean="0"/>
              <a:t>O-NET  </a:t>
            </a:r>
            <a:r>
              <a:rPr lang="th-TH" sz="1400" dirty="0" smtClean="0"/>
              <a:t>ระดับจังหวัดกรุงเทพมหานคร</a:t>
            </a:r>
            <a:endParaRPr lang="th-TH" sz="1400" dirty="0"/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668526" y="1444918"/>
            <a:ext cx="2021984" cy="8750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 smtClean="0"/>
              <a:t>สำนักงานศึกษาธิการภาค </a:t>
            </a:r>
          </a:p>
          <a:p>
            <a:pPr algn="ctr"/>
            <a:r>
              <a:rPr lang="th-TH" sz="1400" dirty="0" smtClean="0"/>
              <a:t>(ศูนย์อำนวยการสอบ </a:t>
            </a:r>
            <a:endParaRPr lang="en-US" sz="1400" dirty="0" smtClean="0"/>
          </a:p>
          <a:p>
            <a:pPr algn="ctr"/>
            <a:r>
              <a:rPr lang="en-US" sz="1400" dirty="0" smtClean="0"/>
              <a:t>O</a:t>
            </a:r>
            <a:r>
              <a:rPr lang="th-TH" sz="1400" dirty="0" smtClean="0"/>
              <a:t>-</a:t>
            </a:r>
            <a:r>
              <a:rPr lang="en-US" sz="1400" dirty="0" smtClean="0"/>
              <a:t>NET</a:t>
            </a:r>
            <a:r>
              <a:rPr lang="th-TH" sz="1400" dirty="0" smtClean="0"/>
              <a:t>)</a:t>
            </a:r>
            <a:endParaRPr lang="th-TH" sz="1400" dirty="0"/>
          </a:p>
        </p:txBody>
      </p:sp>
      <p:sp>
        <p:nvSpPr>
          <p:cNvPr id="22" name="สี่เหลี่ยมผืนผ้ามุมมน 21"/>
          <p:cNvSpPr/>
          <p:nvPr/>
        </p:nvSpPr>
        <p:spPr>
          <a:xfrm>
            <a:off x="2701102" y="4016303"/>
            <a:ext cx="1126991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ศูนย์สอบบริหาร</a:t>
            </a:r>
            <a:r>
              <a:rPr lang="th-TH" sz="1400" dirty="0" smtClean="0"/>
              <a:t>โรงเรียนสำนักการศึกษาเมืองพัทยา</a:t>
            </a:r>
            <a:endParaRPr lang="th-TH" sz="1400" dirty="0"/>
          </a:p>
        </p:txBody>
      </p:sp>
      <p:sp>
        <p:nvSpPr>
          <p:cNvPr id="23" name="สี่เหลี่ยมผืนผ้ามุมมน 22"/>
          <p:cNvSpPr/>
          <p:nvPr/>
        </p:nvSpPr>
        <p:spPr>
          <a:xfrm>
            <a:off x="3860412" y="3977663"/>
            <a:ext cx="1478878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ศูนย์สอบบริหาร</a:t>
            </a:r>
            <a:r>
              <a:rPr lang="th-TH" sz="1400" dirty="0" smtClean="0"/>
              <a:t>โรงเรียน </a:t>
            </a:r>
            <a:r>
              <a:rPr lang="th-TH" sz="1400" dirty="0" err="1" smtClean="0"/>
              <a:t>สพ</a:t>
            </a:r>
            <a:r>
              <a:rPr lang="th-TH" sz="1400" dirty="0" smtClean="0"/>
              <a:t>ม./การศึกษาพิเศษ/</a:t>
            </a:r>
            <a:r>
              <a:rPr lang="th-TH" sz="1400" dirty="0" err="1" smtClean="0"/>
              <a:t>สกอ</a:t>
            </a:r>
            <a:r>
              <a:rPr lang="th-TH" sz="1400" dirty="0" smtClean="0"/>
              <a:t>./ปริยัติธรรม(ระดับชั้นมัธยมศึกษาปีที่๓)</a:t>
            </a:r>
            <a:endParaRPr lang="th-TH" sz="1400" dirty="0"/>
          </a:p>
        </p:txBody>
      </p:sp>
      <p:sp>
        <p:nvSpPr>
          <p:cNvPr id="24" name="สี่เหลี่ยมผืนผ้ามุมมน 23"/>
          <p:cNvSpPr/>
          <p:nvPr/>
        </p:nvSpPr>
        <p:spPr>
          <a:xfrm>
            <a:off x="5404277" y="3977664"/>
            <a:ext cx="1416191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ศูนย์สอบบริหารโรงเรียน </a:t>
            </a:r>
            <a:r>
              <a:rPr lang="th-TH" sz="1400" dirty="0" err="1"/>
              <a:t>สพ</a:t>
            </a:r>
            <a:r>
              <a:rPr lang="th-TH" sz="1400" dirty="0"/>
              <a:t>ม./การศึกษาพิเศษ/</a:t>
            </a:r>
            <a:r>
              <a:rPr lang="th-TH" sz="1400" dirty="0" err="1"/>
              <a:t>สกอ</a:t>
            </a:r>
            <a:r>
              <a:rPr lang="th-TH" sz="1400" dirty="0"/>
              <a:t>.</a:t>
            </a:r>
            <a:r>
              <a:rPr lang="th-TH" sz="1400" dirty="0" smtClean="0"/>
              <a:t>/(ระดับชั้นประถมศึกษาปีที่๖)</a:t>
            </a:r>
            <a:endParaRPr lang="th-TH" sz="1400" dirty="0"/>
          </a:p>
        </p:txBody>
      </p:sp>
      <p:sp>
        <p:nvSpPr>
          <p:cNvPr id="25" name="สี่เหลี่ยมผืนผ้ามุมมน 24"/>
          <p:cNvSpPr/>
          <p:nvPr/>
        </p:nvSpPr>
        <p:spPr>
          <a:xfrm>
            <a:off x="6852787" y="3977663"/>
            <a:ext cx="1057194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ศูนย์สอบบริหารโรงเรียนเอชน</a:t>
            </a:r>
            <a:endParaRPr lang="th-TH" dirty="0"/>
          </a:p>
        </p:txBody>
      </p:sp>
      <p:sp>
        <p:nvSpPr>
          <p:cNvPr id="26" name="สี่เหลี่ยมผืนผ้ามุมมน 25"/>
          <p:cNvSpPr/>
          <p:nvPr/>
        </p:nvSpPr>
        <p:spPr>
          <a:xfrm>
            <a:off x="7942300" y="3948688"/>
            <a:ext cx="1214983" cy="14630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400" dirty="0"/>
              <a:t>ศูนย์สอบบริหาร</a:t>
            </a:r>
            <a:r>
              <a:rPr lang="th-TH" sz="1400" dirty="0" smtClean="0"/>
              <a:t>โรงเรียนสำนักการศึกษากรุงเทพมหานคร</a:t>
            </a:r>
            <a:endParaRPr lang="th-TH" sz="1400" dirty="0"/>
          </a:p>
        </p:txBody>
      </p:sp>
      <p:sp>
        <p:nvSpPr>
          <p:cNvPr id="27" name="สี่เหลี่ยมผืนผ้ามุมมน 26"/>
          <p:cNvSpPr/>
          <p:nvPr/>
        </p:nvSpPr>
        <p:spPr>
          <a:xfrm>
            <a:off x="1392634" y="5679819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28" name="สี่เหลี่ยมผืนผ้ามุมมน 27"/>
          <p:cNvSpPr/>
          <p:nvPr/>
        </p:nvSpPr>
        <p:spPr>
          <a:xfrm>
            <a:off x="2710436" y="5679819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29" name="สี่เหลี่ยมผืนผ้ามุมมน 28"/>
          <p:cNvSpPr/>
          <p:nvPr/>
        </p:nvSpPr>
        <p:spPr>
          <a:xfrm>
            <a:off x="4137899" y="5692697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5448952" y="5679819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31" name="สี่เหลี่ยมผืนผ้ามุมมน 30"/>
          <p:cNvSpPr/>
          <p:nvPr/>
        </p:nvSpPr>
        <p:spPr>
          <a:xfrm>
            <a:off x="6760005" y="5692697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sp>
        <p:nvSpPr>
          <p:cNvPr id="32" name="สี่เหลี่ยมผืนผ้ามุมมน 31"/>
          <p:cNvSpPr/>
          <p:nvPr/>
        </p:nvSpPr>
        <p:spPr>
          <a:xfrm>
            <a:off x="8017817" y="5692697"/>
            <a:ext cx="1149976" cy="545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 smtClean="0"/>
              <a:t>สนามสอบ</a:t>
            </a:r>
            <a:endParaRPr lang="th-TH" dirty="0"/>
          </a:p>
        </p:txBody>
      </p:sp>
      <p:cxnSp>
        <p:nvCxnSpPr>
          <p:cNvPr id="33" name="ลูกศรเชื่อมต่อแบบตรง 32"/>
          <p:cNvCxnSpPr>
            <a:stCxn id="6" idx="2"/>
            <a:endCxn id="23" idx="0"/>
          </p:cNvCxnSpPr>
          <p:nvPr/>
        </p:nvCxnSpPr>
        <p:spPr>
          <a:xfrm>
            <a:off x="4599851" y="1331168"/>
            <a:ext cx="0" cy="2646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 flipV="1">
            <a:off x="618297" y="3479889"/>
            <a:ext cx="7974508" cy="34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ลูกศรเชื่อมต่อแบบตรง 38"/>
          <p:cNvCxnSpPr/>
          <p:nvPr/>
        </p:nvCxnSpPr>
        <p:spPr>
          <a:xfrm>
            <a:off x="618297" y="3514710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ลูกศรเชื่อมต่อแบบตรง 42"/>
          <p:cNvCxnSpPr/>
          <p:nvPr/>
        </p:nvCxnSpPr>
        <p:spPr>
          <a:xfrm>
            <a:off x="1744883" y="3530808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ลูกศรเชื่อมต่อแบบตรง 43"/>
          <p:cNvCxnSpPr/>
          <p:nvPr/>
        </p:nvCxnSpPr>
        <p:spPr>
          <a:xfrm>
            <a:off x="3316112" y="3501833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ลูกศรเชื่อมต่อแบบตรง 44"/>
          <p:cNvCxnSpPr/>
          <p:nvPr/>
        </p:nvCxnSpPr>
        <p:spPr>
          <a:xfrm>
            <a:off x="7329028" y="3479888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ลูกศรเชื่อมต่อแบบตรง 45"/>
          <p:cNvCxnSpPr/>
          <p:nvPr/>
        </p:nvCxnSpPr>
        <p:spPr>
          <a:xfrm>
            <a:off x="6101751" y="3494362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ลูกศรเชื่อมต่อแบบตรง 46"/>
          <p:cNvCxnSpPr/>
          <p:nvPr/>
        </p:nvCxnSpPr>
        <p:spPr>
          <a:xfrm>
            <a:off x="8592805" y="3479889"/>
            <a:ext cx="0" cy="44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 flipH="1">
            <a:off x="8616781" y="5436200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ลูกศรเชื่อมต่อแบบตรง 56"/>
          <p:cNvCxnSpPr/>
          <p:nvPr/>
        </p:nvCxnSpPr>
        <p:spPr>
          <a:xfrm flipH="1">
            <a:off x="626569" y="5419812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ลูกศรเชื่อมต่อแบบตรง 57"/>
          <p:cNvCxnSpPr/>
          <p:nvPr/>
        </p:nvCxnSpPr>
        <p:spPr>
          <a:xfrm flipH="1">
            <a:off x="1841343" y="5449076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ลูกศรเชื่อมต่อแบบตรง 58"/>
          <p:cNvCxnSpPr/>
          <p:nvPr/>
        </p:nvCxnSpPr>
        <p:spPr>
          <a:xfrm flipH="1">
            <a:off x="3223445" y="5479366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ลูกศรเชื่อมต่อแบบตรง 59"/>
          <p:cNvCxnSpPr/>
          <p:nvPr/>
        </p:nvCxnSpPr>
        <p:spPr>
          <a:xfrm flipH="1">
            <a:off x="4605550" y="5453607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ลูกศรเชื่อมต่อแบบตรง 60"/>
          <p:cNvCxnSpPr/>
          <p:nvPr/>
        </p:nvCxnSpPr>
        <p:spPr>
          <a:xfrm flipH="1">
            <a:off x="6097695" y="5437507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ลูกศรเชื่อมต่อแบบตรง 61"/>
          <p:cNvCxnSpPr/>
          <p:nvPr/>
        </p:nvCxnSpPr>
        <p:spPr>
          <a:xfrm flipH="1">
            <a:off x="7312470" y="5449077"/>
            <a:ext cx="1" cy="243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ลูกศรเชื่อมต่อแบบตรง 65"/>
          <p:cNvCxnSpPr>
            <a:endCxn id="20" idx="0"/>
          </p:cNvCxnSpPr>
          <p:nvPr/>
        </p:nvCxnSpPr>
        <p:spPr>
          <a:xfrm>
            <a:off x="7909980" y="1022075"/>
            <a:ext cx="1" cy="1165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ตัวเชื่อมต่อตรง 67"/>
          <p:cNvCxnSpPr>
            <a:stCxn id="6" idx="3"/>
          </p:cNvCxnSpPr>
          <p:nvPr/>
        </p:nvCxnSpPr>
        <p:spPr>
          <a:xfrm>
            <a:off x="5146610" y="1022075"/>
            <a:ext cx="27633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ตัวเชื่อมต่อตรง 69"/>
          <p:cNvCxnSpPr>
            <a:stCxn id="6" idx="1"/>
          </p:cNvCxnSpPr>
          <p:nvPr/>
        </p:nvCxnSpPr>
        <p:spPr>
          <a:xfrm flipH="1">
            <a:off x="1679518" y="1022075"/>
            <a:ext cx="2373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ลูกศรเชื่อมต่อแบบตรง 71"/>
          <p:cNvCxnSpPr>
            <a:endCxn id="21" idx="0"/>
          </p:cNvCxnSpPr>
          <p:nvPr/>
        </p:nvCxnSpPr>
        <p:spPr>
          <a:xfrm>
            <a:off x="1679518" y="1022075"/>
            <a:ext cx="0" cy="422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ลูกศรเชื่อมต่อแบบตรง 75"/>
          <p:cNvCxnSpPr>
            <a:stCxn id="21" idx="2"/>
          </p:cNvCxnSpPr>
          <p:nvPr/>
        </p:nvCxnSpPr>
        <p:spPr>
          <a:xfrm>
            <a:off x="1679518" y="2320013"/>
            <a:ext cx="0" cy="155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ลูกศรเชื่อมต่อแบบตรง 78"/>
          <p:cNvCxnSpPr/>
          <p:nvPr/>
        </p:nvCxnSpPr>
        <p:spPr>
          <a:xfrm>
            <a:off x="7909979" y="3083948"/>
            <a:ext cx="1" cy="421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ลูกศรเชื่อมต่อแบบตรง 83"/>
          <p:cNvCxnSpPr/>
          <p:nvPr/>
        </p:nvCxnSpPr>
        <p:spPr>
          <a:xfrm>
            <a:off x="1744883" y="3390946"/>
            <a:ext cx="0" cy="103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05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ี่เหลี่ยมผืนผ้ามุมมน 10"/>
          <p:cNvSpPr/>
          <p:nvPr/>
        </p:nvSpPr>
        <p:spPr>
          <a:xfrm>
            <a:off x="691523" y="1967770"/>
            <a:ext cx="8203842" cy="22352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2268898" y="425003"/>
            <a:ext cx="4190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ลักษณะเฉพาะของแบบทดสอบ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SPECIFICATION</a:t>
            </a:r>
            <a:r>
              <a:rPr lang="th-TH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h-TH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956973" y="2015563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วัตถุประสงค์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956973" y="2053354"/>
            <a:ext cx="66896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dirty="0" smtClean="0"/>
              <a:t>	</a:t>
            </a:r>
            <a:r>
              <a:rPr lang="th-TH" sz="2400" dirty="0" smtClean="0"/>
              <a:t>แบบทดสอบทางการศึกษาระดับชาติขั้นพื้นฐาน (</a:t>
            </a:r>
            <a:r>
              <a:rPr lang="en-US" sz="2400" dirty="0" smtClean="0"/>
              <a:t>O-NET</a:t>
            </a:r>
            <a:r>
              <a:rPr lang="th-TH" sz="2400" dirty="0" smtClean="0"/>
              <a:t>) กลุ่มสาระภาษาไทย </a:t>
            </a:r>
          </a:p>
          <a:p>
            <a:pPr>
              <a:lnSpc>
                <a:spcPct val="150000"/>
              </a:lnSpc>
            </a:pPr>
            <a:r>
              <a:rPr lang="th-TH" sz="2400" dirty="0" smtClean="0"/>
              <a:t>ปีการศึกษา ๒๕๕๙ ใช้ทดสอบกับนักเรียนชั้นประถมศึกษาปีที่ ๖ เพื่อวัดความรู้</a:t>
            </a:r>
          </a:p>
          <a:p>
            <a:pPr>
              <a:lnSpc>
                <a:spcPct val="150000"/>
              </a:lnSpc>
            </a:pPr>
            <a:r>
              <a:rPr lang="th-TH" sz="2400" dirty="0" smtClean="0"/>
              <a:t>ความสามารถของผู้เรียนตามหลักสูตรแกนกลางการศึกษาขั้นพื้นฐาน พุทธศักราช </a:t>
            </a:r>
          </a:p>
          <a:p>
            <a:pPr>
              <a:lnSpc>
                <a:spcPct val="150000"/>
              </a:lnSpc>
            </a:pPr>
            <a:r>
              <a:rPr lang="th-TH" sz="2400" dirty="0" smtClean="0"/>
              <a:t>๒๕๕๑ ประกอบด้วยข้อสอบ ๒ รูปแบบ คือ</a:t>
            </a:r>
            <a:endParaRPr lang="th-TH" sz="2400" dirty="0"/>
          </a:p>
        </p:txBody>
      </p:sp>
      <p:sp>
        <p:nvSpPr>
          <p:cNvPr id="9" name="รูปห้าเหลี่ยม 8"/>
          <p:cNvSpPr/>
          <p:nvPr/>
        </p:nvSpPr>
        <p:spPr>
          <a:xfrm>
            <a:off x="1519706" y="4730394"/>
            <a:ext cx="6001555" cy="502276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</a:t>
            </a:r>
            <a:r>
              <a:rPr lang="th-TH" b="1" dirty="0" smtClean="0"/>
              <a:t>) </a:t>
            </a:r>
            <a:r>
              <a:rPr lang="th-TH" sz="3600" b="1" dirty="0" smtClean="0"/>
              <a:t>แบบปรนัยเลือกคำตอบที่ถูกที่สุด ร้อยละ </a:t>
            </a:r>
            <a:r>
              <a:rPr lang="en-US" b="1" dirty="0" smtClean="0"/>
              <a:t>80</a:t>
            </a:r>
            <a:r>
              <a:rPr lang="th-TH" b="1" dirty="0" smtClean="0"/>
              <a:t> </a:t>
            </a:r>
            <a:endParaRPr lang="th-TH" b="1" dirty="0"/>
          </a:p>
        </p:txBody>
      </p:sp>
      <p:sp>
        <p:nvSpPr>
          <p:cNvPr id="10" name="รูปห้าเหลี่ยม 9"/>
          <p:cNvSpPr/>
          <p:nvPr/>
        </p:nvSpPr>
        <p:spPr>
          <a:xfrm>
            <a:off x="1519706" y="5550073"/>
            <a:ext cx="6001555" cy="502276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</a:t>
            </a:r>
            <a:r>
              <a:rPr lang="th-TH" b="1" dirty="0" smtClean="0"/>
              <a:t>)</a:t>
            </a:r>
            <a:r>
              <a:rPr lang="th-TH" sz="3600" b="1" dirty="0" smtClean="0"/>
              <a:t> แบบอัตนัย ร้อยละ </a:t>
            </a:r>
            <a:r>
              <a:rPr lang="en-US" b="1" dirty="0" smtClean="0"/>
              <a:t>20</a:t>
            </a:r>
            <a:r>
              <a:rPr lang="en-US" sz="3600" b="1" dirty="0" smtClean="0"/>
              <a:t> 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9712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366477" y="1512037"/>
            <a:ext cx="8378275" cy="47599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2743199" y="759365"/>
            <a:ext cx="487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๒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th-TH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ขอบเขตเนื้อหาของข้อสอบอัตนัย</a:t>
            </a:r>
            <a:endParaRPr lang="th-TH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427956" y="1486085"/>
            <a:ext cx="825531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dirty="0" smtClean="0"/>
              <a:t>	</a:t>
            </a:r>
            <a:r>
              <a:rPr lang="th-TH" sz="2400" dirty="0" smtClean="0"/>
              <a:t>แบบทดสอบทางการศึกษาระดับชาติขั้นพื้นฐาน (</a:t>
            </a:r>
            <a:r>
              <a:rPr lang="en-US" sz="2400" dirty="0" smtClean="0"/>
              <a:t>O-NET</a:t>
            </a:r>
            <a:r>
              <a:rPr lang="th-TH" sz="2400" dirty="0" smtClean="0"/>
              <a:t>) กลุ่มสาระการเรียนรู้ภาษาไทย</a:t>
            </a:r>
          </a:p>
          <a:p>
            <a:pPr>
              <a:lnSpc>
                <a:spcPct val="150000"/>
              </a:lnSpc>
            </a:pPr>
            <a:r>
              <a:rPr lang="th-TH" sz="2400" dirty="0" smtClean="0"/>
              <a:t> ปีการศึกษา ๒๕๕๙ ชั้นประถมศึกษาปีที่ ๖ วัดตรงตามหลักสูตรแกนกลางการศึกษาขั้นพื้นฐาน </a:t>
            </a:r>
          </a:p>
          <a:p>
            <a:pPr>
              <a:lnSpc>
                <a:spcPct val="150000"/>
              </a:lnSpc>
            </a:pPr>
            <a:r>
              <a:rPr lang="th-TH" sz="2400" dirty="0" smtClean="0"/>
              <a:t> พุทธศักราช ๒๕๕๑ ในสาระที่ ๑ – ๕ ได้แก่ </a:t>
            </a:r>
          </a:p>
          <a:p>
            <a:pPr>
              <a:lnSpc>
                <a:spcPct val="150000"/>
              </a:lnSpc>
            </a:pPr>
            <a:r>
              <a:rPr lang="th-TH" sz="1600" dirty="0"/>
              <a:t>	</a:t>
            </a:r>
            <a:r>
              <a:rPr lang="th-TH" sz="2000" b="1" dirty="0" smtClean="0"/>
              <a:t>สาระที่ ๑ </a:t>
            </a:r>
            <a:r>
              <a:rPr lang="en-US" sz="2000" b="1" dirty="0" smtClean="0"/>
              <a:t>: </a:t>
            </a:r>
            <a:r>
              <a:rPr lang="th-TH" sz="2000" b="1" dirty="0" smtClean="0"/>
              <a:t>การอ่าน </a:t>
            </a:r>
          </a:p>
          <a:p>
            <a:pPr>
              <a:lnSpc>
                <a:spcPct val="200000"/>
              </a:lnSpc>
            </a:pPr>
            <a:r>
              <a:rPr lang="th-TH" sz="2000" b="1" dirty="0"/>
              <a:t>	</a:t>
            </a:r>
            <a:r>
              <a:rPr lang="th-TH" sz="2000" b="1" dirty="0" smtClean="0"/>
              <a:t>สาระที่ ๒ </a:t>
            </a:r>
            <a:r>
              <a:rPr lang="en-US" sz="2000" b="1" dirty="0" smtClean="0"/>
              <a:t>: </a:t>
            </a:r>
            <a:r>
              <a:rPr lang="th-TH" sz="2000" b="1" dirty="0" smtClean="0"/>
              <a:t>การเขียน</a:t>
            </a:r>
          </a:p>
          <a:p>
            <a:pPr>
              <a:lnSpc>
                <a:spcPct val="200000"/>
              </a:lnSpc>
            </a:pPr>
            <a:r>
              <a:rPr lang="th-TH" sz="2000" b="1" dirty="0"/>
              <a:t>	</a:t>
            </a:r>
            <a:r>
              <a:rPr lang="th-TH" sz="2000" b="1" dirty="0" smtClean="0"/>
              <a:t>สาระที่ ๓ </a:t>
            </a:r>
            <a:r>
              <a:rPr lang="en-US" sz="2000" b="1" dirty="0" smtClean="0"/>
              <a:t>:</a:t>
            </a:r>
            <a:r>
              <a:rPr lang="th-TH" sz="2000" b="1" dirty="0" smtClean="0"/>
              <a:t> การฟัง การดู และการพูด </a:t>
            </a:r>
          </a:p>
          <a:p>
            <a:pPr>
              <a:lnSpc>
                <a:spcPct val="200000"/>
              </a:lnSpc>
            </a:pPr>
            <a:r>
              <a:rPr lang="th-TH" sz="2000" b="1" dirty="0"/>
              <a:t>	</a:t>
            </a:r>
            <a:r>
              <a:rPr lang="th-TH" sz="2000" b="1" dirty="0" smtClean="0"/>
              <a:t>สาระที่ ๔ </a:t>
            </a:r>
            <a:r>
              <a:rPr lang="en-US" sz="2000" b="1" dirty="0" smtClean="0"/>
              <a:t>:</a:t>
            </a:r>
            <a:r>
              <a:rPr lang="th-TH" sz="2000" b="1" dirty="0" smtClean="0"/>
              <a:t> หลักการใช้ภาษาไทย</a:t>
            </a:r>
          </a:p>
          <a:p>
            <a:pPr>
              <a:lnSpc>
                <a:spcPct val="200000"/>
              </a:lnSpc>
            </a:pPr>
            <a:r>
              <a:rPr lang="th-TH" sz="2000" b="1" dirty="0"/>
              <a:t>	</a:t>
            </a:r>
            <a:r>
              <a:rPr lang="th-TH" sz="2000" b="1" dirty="0" smtClean="0"/>
              <a:t>สาระที่ ๕ </a:t>
            </a:r>
            <a:r>
              <a:rPr lang="en-US" sz="2000" b="1" dirty="0" smtClean="0"/>
              <a:t>:</a:t>
            </a:r>
            <a:r>
              <a:rPr lang="th-TH" sz="2000" b="1" dirty="0" smtClean="0"/>
              <a:t> วรรณคดีและวรรณกรรม</a:t>
            </a:r>
          </a:p>
        </p:txBody>
      </p:sp>
    </p:spTree>
    <p:extLst>
      <p:ext uri="{BB962C8B-B14F-4D97-AF65-F5344CB8AC3E}">
        <p14:creationId xmlns:p14="http://schemas.microsoft.com/office/powerpoint/2010/main" val="368884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1171975" y="1232217"/>
            <a:ext cx="7624293" cy="11286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587375" y="606114"/>
            <a:ext cx="7678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๒.๑ ข้อสอบปรนัยเลือกคำตอบที่ถูกที่สุด ร้อยละ ๘๐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(๘๐ คะแนน)</a:t>
            </a: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171973" y="1286901"/>
            <a:ext cx="762429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dirty="0" smtClean="0"/>
              <a:t>	</a:t>
            </a:r>
            <a:r>
              <a:rPr lang="th-TH" sz="2400" b="1" dirty="0" smtClean="0"/>
              <a:t>ข้อสอบปรนัยวัดตรงตามหลักสูตรแกนกางการศึกษาขั้นพื้นฐานพุทธศักราช ๒๕๕๑</a:t>
            </a:r>
          </a:p>
          <a:p>
            <a:pPr>
              <a:lnSpc>
                <a:spcPct val="150000"/>
              </a:lnSpc>
            </a:pPr>
            <a:r>
              <a:rPr lang="th-TH" sz="2400" b="1" dirty="0" smtClean="0"/>
              <a:t>โดยมีสาระสำคัญที่สอดคล้องกับสาระทั้ง ๕ สาระ และสอดคล้องคุณภาพผู้เรียน ดังนี้</a:t>
            </a:r>
            <a:endParaRPr lang="th-TH" sz="2400" b="1" dirty="0"/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2288688" y="2705955"/>
            <a:ext cx="5918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๒.๑.๑ คุณภาพผู้เรียน ระดับชั้นประถมศึกษาปีที่ ๖</a:t>
            </a:r>
            <a:endParaRPr lang="th-TH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คำบรรยายภาพแบบลูกศรลง 9"/>
          <p:cNvSpPr/>
          <p:nvPr/>
        </p:nvSpPr>
        <p:spPr>
          <a:xfrm>
            <a:off x="1193793" y="3347223"/>
            <a:ext cx="7624293" cy="3349791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71973" y="3303489"/>
            <a:ext cx="76024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000" b="1" dirty="0" smtClean="0"/>
              <a:t>- อ่าน</a:t>
            </a:r>
            <a:r>
              <a:rPr lang="th-TH" sz="2000" b="1" dirty="0"/>
              <a:t>ออกเสียงบทร้อยแก้ว และบทร้อยกรองเป็นทำนองเสนาะได้ถูกต้อง อธิบายความหมายโดยตรง และความหมายโดยนัยของคำ ประโยค ข้อความ สำนวน</a:t>
            </a:r>
            <a:r>
              <a:rPr lang="th-TH" sz="2000" b="1" dirty="0" smtClean="0"/>
              <a:t>โวหารจาก</a:t>
            </a:r>
            <a:r>
              <a:rPr lang="th-TH" sz="2000" b="1" dirty="0"/>
              <a:t>เรื่องที่อ่าน เข้าใจคำแนะนำ คำอธิบายในคู่มือต่างๆ </a:t>
            </a:r>
            <a:r>
              <a:rPr lang="th-TH" sz="2000" b="1" dirty="0" smtClean="0"/>
              <a:t>แยกแยะ  </a:t>
            </a:r>
          </a:p>
          <a:p>
            <a:pPr>
              <a:lnSpc>
                <a:spcPct val="150000"/>
              </a:lnSpc>
            </a:pPr>
            <a:r>
              <a:rPr lang="th-TH" sz="2000" b="1" dirty="0" smtClean="0"/>
              <a:t>     ข้อคิดเห็นและ</a:t>
            </a:r>
            <a:r>
              <a:rPr lang="th-TH" sz="2000" b="1" dirty="0"/>
              <a:t>ข้อเท็จจริง </a:t>
            </a:r>
            <a:r>
              <a:rPr lang="th-TH" sz="2000" b="1" dirty="0" smtClean="0"/>
              <a:t>รวมทั้ง</a:t>
            </a:r>
            <a:r>
              <a:rPr lang="th-TH" sz="2000" b="1" dirty="0"/>
              <a:t>จับใจความสำคัญของเรื่องที่อ่าน และนำความรู้ความคิดจากเรื่องที่อ่านไป</a:t>
            </a:r>
            <a:r>
              <a:rPr lang="th-TH" sz="2000" b="1" dirty="0" smtClean="0"/>
              <a:t>ตัดสินใจ    </a:t>
            </a:r>
          </a:p>
          <a:p>
            <a:pPr>
              <a:lnSpc>
                <a:spcPct val="150000"/>
              </a:lnSpc>
            </a:pPr>
            <a:r>
              <a:rPr lang="th-TH" sz="2000" b="1" dirty="0"/>
              <a:t> </a:t>
            </a:r>
            <a:r>
              <a:rPr lang="th-TH" sz="2000" b="1" dirty="0" smtClean="0"/>
              <a:t>    แก้ปัญหา</a:t>
            </a:r>
            <a:r>
              <a:rPr lang="th-TH" sz="2000" b="1" dirty="0"/>
              <a:t>ในการดำเนินชีวิตได้ มีมารยาท และมีนิสัยรักการอ่าน และเห็นคุณค่าสิ่งที่อ่าน</a:t>
            </a:r>
          </a:p>
        </p:txBody>
      </p:sp>
    </p:spTree>
    <p:extLst>
      <p:ext uri="{BB962C8B-B14F-4D97-AF65-F5344CB8AC3E}">
        <p14:creationId xmlns:p14="http://schemas.microsoft.com/office/powerpoint/2010/main" val="27456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89" y="977722"/>
            <a:ext cx="2152650" cy="3048000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930713" y="4566633"/>
            <a:ext cx="783740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นายพงศ์สันต์ โต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เจริญ</a:t>
            </a:r>
          </a:p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รองผู้อำนวยการสำนักงานเขตพื้นที่การศึกษาประถมศึกษาฉะเชิงเทรา เขต ๒</a:t>
            </a:r>
            <a:b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216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คำบรรยายภาพแบบลูกศรลง 3"/>
          <p:cNvSpPr/>
          <p:nvPr/>
        </p:nvSpPr>
        <p:spPr>
          <a:xfrm>
            <a:off x="856797" y="3855939"/>
            <a:ext cx="7624293" cy="2712287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/>
              <a:t>- อ่านออกเสียงคำ คำคล้องจอง ข้อความ เรื่องสั้นๆ และบทร้อยกรองง่ายๆ ได้ถูกต้องคล่องแคล่ว เข้าใจความหมาย</a:t>
            </a:r>
          </a:p>
          <a:p>
            <a:r>
              <a:rPr lang="th-TH" sz="2000" b="1" dirty="0"/>
              <a:t> </a:t>
            </a:r>
            <a:r>
              <a:rPr lang="th-TH" sz="2000" b="1" dirty="0" smtClean="0"/>
              <a:t> ของคำและข้อความที่อ่าน ตั้งคำถามเชิงเหตุผล ลำดับเหตุการณ์ คาดคะเนเหตุการณ์ สรุปความรู้ข้อคิดจากเรื่อง</a:t>
            </a:r>
          </a:p>
          <a:p>
            <a:r>
              <a:rPr lang="th-TH" sz="2000" b="1" dirty="0"/>
              <a:t> </a:t>
            </a:r>
            <a:r>
              <a:rPr lang="th-TH" sz="2000" b="1" dirty="0" smtClean="0"/>
              <a:t> ที่อ่าน ปฏิบัติตามคำสั่ง คำอธิบายจากเรื่องที่อ่านได้ เข้าใจความหมายของข้อมูลจากแผนภาพ แผนที่ และแผนภูมิ  </a:t>
            </a:r>
          </a:p>
          <a:p>
            <a:r>
              <a:rPr lang="th-TH" sz="2000" b="1" dirty="0"/>
              <a:t> </a:t>
            </a:r>
            <a:r>
              <a:rPr lang="th-TH" sz="2000" b="1" dirty="0" smtClean="0"/>
              <a:t> อ่านหนังสืออย่างสม่ำเสมอ และมีมารยาทในการอ่าน</a:t>
            </a:r>
            <a:endParaRPr lang="th-TH" sz="2000" b="1" dirty="0"/>
          </a:p>
        </p:txBody>
      </p:sp>
      <p:sp>
        <p:nvSpPr>
          <p:cNvPr id="5" name="คำบรรยายภาพแบบลูกศรลง 4"/>
          <p:cNvSpPr/>
          <p:nvPr/>
        </p:nvSpPr>
        <p:spPr>
          <a:xfrm>
            <a:off x="856796" y="622059"/>
            <a:ext cx="7624293" cy="271872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/>
              <a:t>- มีทักษะในการคัดลายมือตัวบรรจงเต็มบรรทัดและครึ่งบรรทัด เขียนสะกดคำ แต่งประโยคและเขียนข้อความ ตลอดจน   </a:t>
            </a:r>
          </a:p>
          <a:p>
            <a:r>
              <a:rPr lang="th-TH" sz="2000" b="1" dirty="0" smtClean="0"/>
              <a:t>  เขียนสื่อสารโดยใช้ถ้อยคำชัดเจนเหมาะสม ใช้แผนภาพโครงเรื่อง และแผนภาพความคิด เพื่อพัฒนางานเขียน </a:t>
            </a:r>
          </a:p>
          <a:p>
            <a:r>
              <a:rPr lang="th-TH" sz="2000" b="1" dirty="0" smtClean="0"/>
              <a:t>  เขียนเรียงความ ย่อความ จดหมาย จินตนาการอย่างสร้างสรรค์ และมีมารยาทในการเขียน</a:t>
            </a:r>
            <a:endParaRPr lang="th-TH" sz="2000" b="1" dirty="0"/>
          </a:p>
        </p:txBody>
      </p:sp>
    </p:spTree>
    <p:extLst>
      <p:ext uri="{BB962C8B-B14F-4D97-AF65-F5344CB8AC3E}">
        <p14:creationId xmlns:p14="http://schemas.microsoft.com/office/powerpoint/2010/main" val="16690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คำบรรยายภาพแบบลูกศรลง 3"/>
          <p:cNvSpPr/>
          <p:nvPr/>
        </p:nvSpPr>
        <p:spPr>
          <a:xfrm>
            <a:off x="856796" y="622059"/>
            <a:ext cx="7624293" cy="271872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th-TH" sz="2000" b="1" dirty="0" smtClean="0"/>
              <a:t>- สะกดคำและเข้าใจความหมายของคำ ความแตกต่างของคำ และพยางค์ หน้าที่ของคำในประโยค มีทักษะการใช้  </a:t>
            </a:r>
          </a:p>
          <a:p>
            <a:pPr>
              <a:lnSpc>
                <a:spcPct val="150000"/>
              </a:lnSpc>
            </a:pPr>
            <a:r>
              <a:rPr lang="th-TH" sz="2000" b="1" dirty="0"/>
              <a:t> </a:t>
            </a:r>
            <a:r>
              <a:rPr lang="th-TH" sz="2000" b="1" dirty="0" smtClean="0"/>
              <a:t> พจนานุกรมในการค้นหาความหมายของคำ แต่งประโยคง่ายๆ แต่งคำคล้องจอง แต่งคำขวัญ และเลือกใช้   </a:t>
            </a:r>
          </a:p>
          <a:p>
            <a:pPr>
              <a:lnSpc>
                <a:spcPct val="150000"/>
              </a:lnSpc>
            </a:pPr>
            <a:r>
              <a:rPr lang="th-TH" sz="2000" b="1" dirty="0"/>
              <a:t> </a:t>
            </a:r>
            <a:r>
              <a:rPr lang="th-TH" sz="2000" b="1" dirty="0" smtClean="0"/>
              <a:t> ภาษาไทยมาตรฐาน และภาษาถิ่นได้เหมาะสมกับกาลเทศะ</a:t>
            </a:r>
            <a:endParaRPr lang="th-TH" sz="2000" b="1" dirty="0"/>
          </a:p>
        </p:txBody>
      </p:sp>
      <p:sp>
        <p:nvSpPr>
          <p:cNvPr id="5" name="คำบรรยายภาพแบบลูกศรลง 4"/>
          <p:cNvSpPr/>
          <p:nvPr/>
        </p:nvSpPr>
        <p:spPr>
          <a:xfrm>
            <a:off x="856796" y="3826751"/>
            <a:ext cx="7624293" cy="271872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th-TH" sz="2000" b="1" dirty="0" smtClean="0"/>
              <a:t>- เข้าใจและสามารถสรุปข้อคิดที่ได้จากการอ่านวรรณคดี และวรรณกรรม เพื่อนำไปใช้ในชีวิตประจำวัน </a:t>
            </a:r>
          </a:p>
          <a:p>
            <a:pPr>
              <a:lnSpc>
                <a:spcPct val="150000"/>
              </a:lnSpc>
            </a:pPr>
            <a:r>
              <a:rPr lang="th-TH" sz="2000" b="1" dirty="0" smtClean="0"/>
              <a:t>  แสดงความคิดเห็นจากวรรณคดีที่อ่าน รู้จักเพลงพื้นบ้าน เพลงกล่องเด็ก ซึ่งเป็นวัฒนธรรมของท้องถิ่น ร้องบทร้องเล่น   </a:t>
            </a:r>
          </a:p>
          <a:p>
            <a:pPr>
              <a:lnSpc>
                <a:spcPct val="150000"/>
              </a:lnSpc>
            </a:pPr>
            <a:r>
              <a:rPr lang="th-TH" sz="2000" b="1" dirty="0"/>
              <a:t> </a:t>
            </a:r>
            <a:r>
              <a:rPr lang="th-TH" sz="2000" b="1" dirty="0" smtClean="0"/>
              <a:t> สำหรับเด็กในท้องถิ่น ท่องจำบทอาขยาน และบทร้อยกรองที่มีคุณค่าตามความสนใจได้</a:t>
            </a:r>
            <a:endParaRPr lang="th-TH" sz="2000" b="1" dirty="0"/>
          </a:p>
        </p:txBody>
      </p:sp>
    </p:spTree>
    <p:extLst>
      <p:ext uri="{BB962C8B-B14F-4D97-AF65-F5344CB8AC3E}">
        <p14:creationId xmlns:p14="http://schemas.microsoft.com/office/powerpoint/2010/main" val="9245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1391055" y="195610"/>
            <a:ext cx="7219304" cy="17207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600107" y="195610"/>
            <a:ext cx="7010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๒.๒.๒ มาตรฐาน และตัวชี้วัดและสาระการเรียนรู้แกรนกลาง</a:t>
            </a:r>
            <a:endParaRPr lang="th-TH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2000" b="1" dirty="0">
                <a:solidFill>
                  <a:srgbClr val="FF0000"/>
                </a:solidFill>
              </a:rPr>
              <a:t>	</a:t>
            </a:r>
            <a:r>
              <a:rPr lang="th-TH" sz="2400" b="1" dirty="0" smtClean="0"/>
              <a:t>มาตรฐาน ท ๒.๑ ใช้กระบวนการเขียนสื่อสาร เขียนเรียงความ ย่อความ              </a:t>
            </a:r>
          </a:p>
          <a:p>
            <a:r>
              <a:rPr lang="th-TH" sz="2400" b="1" dirty="0"/>
              <a:t> </a:t>
            </a:r>
            <a:r>
              <a:rPr lang="th-TH" sz="2400" b="1" dirty="0" smtClean="0"/>
              <a:t>                          และเขียนเรื่องราวในรูปแบบต่างๆ เขียนรายงานข้อมูลสารสนเทศ</a:t>
            </a:r>
          </a:p>
          <a:p>
            <a:r>
              <a:rPr lang="th-TH" sz="2400" b="1" dirty="0" smtClean="0"/>
              <a:t>                           และรายงานการศึกษาค้นคว้าอย่างมีประสิทธิภาพ</a:t>
            </a:r>
            <a:endParaRPr lang="th-TH" sz="2400" b="1" dirty="0"/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117701"/>
              </p:ext>
            </p:extLst>
          </p:nvPr>
        </p:nvGraphicFramePr>
        <p:xfrm>
          <a:off x="977107" y="2170184"/>
          <a:ext cx="7964555" cy="348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6425"/>
                <a:gridCol w="4329538"/>
                <a:gridCol w="28885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ที่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ตัวชี้วัด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สาระการเรียนรู้แกนกลาง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</a:t>
                      </a:r>
                      <a:endParaRPr lang="th-TH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๒. เขียนสื่อสารโดยใช้คำได้ถูกต้อง ชัดเจน และเหมาะสม (ป.๖/๒)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b="1" dirty="0" smtClean="0"/>
                        <a:t>การเขียนสื่อสาร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b="1" dirty="0" smtClean="0"/>
                        <a:t>คำขวัญ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b="1" dirty="0" smtClean="0"/>
                        <a:t>คำอวยพร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b="1" dirty="0" smtClean="0"/>
                        <a:t>ประกาศ</a:t>
                      </a:r>
                      <a:endParaRPr lang="th-TH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๒</a:t>
                      </a:r>
                      <a:endParaRPr lang="th-TH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๕. เขียนย่อความจากเรื่องที่อ่าน</a:t>
                      </a:r>
                      <a:r>
                        <a:rPr lang="th-TH" b="1" baseline="0" dirty="0" smtClean="0"/>
                        <a:t> (ป.๖/๕)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- การเขียนย่อความจากสื่อต่างๆ</a:t>
                      </a:r>
                      <a:r>
                        <a:rPr lang="th-TH" b="1" baseline="0" dirty="0" smtClean="0"/>
                        <a:t> เช่น นิทาน เรียงความประเภทต่างๆ ประกาศ แจ้งความ แถลงการณ์ จดหมาย คำสอน โอวาท คำปราศรัย สุนทรพจน์ รายงาน ระเบียบ คำสั่ง</a:t>
                      </a:r>
                      <a:endParaRPr lang="th-TH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๓</a:t>
                      </a:r>
                      <a:endParaRPr lang="th-TH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๘. เขียนเรื่องตามจินตนาการ และสร้างสรรค์     (ป.๖/๙) 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การเขียนเรื่องตามจินตนาการและสร้างสรรค์</a:t>
                      </a:r>
                      <a:endParaRPr lang="th-TH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๔</a:t>
                      </a:r>
                      <a:endParaRPr lang="th-TH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๙.มีมารยาทในการเขียน (๖/๙)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 smtClean="0"/>
                        <a:t>มารยาทในการเขียน</a:t>
                      </a:r>
                      <a:endParaRPr lang="th-TH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7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2029168" y="619378"/>
            <a:ext cx="5589431" cy="10560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2167958" y="824245"/>
            <a:ext cx="5477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๓.ลักษณะเฉพาะของข้อสอบ (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ITEM SPECIFICATION</a:t>
            </a:r>
            <a:r>
              <a:rPr lang="th-TH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แบบทดสอบอัตนัย มีจำนวน ๒ ข้อ ดังนี้</a:t>
            </a:r>
            <a:endParaRPr lang="th-TH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47544"/>
              </p:ext>
            </p:extLst>
          </p:nvPr>
        </p:nvGraphicFramePr>
        <p:xfrm>
          <a:off x="767039" y="2079581"/>
          <a:ext cx="8113688" cy="2956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7746"/>
                <a:gridCol w="1957588"/>
                <a:gridCol w="1815922"/>
                <a:gridCol w="1442432"/>
              </a:tblGrid>
              <a:tr h="793354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เนื้อหา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จำนวนข้อสอบ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คะแนน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เวลาที่ใช้</a:t>
                      </a:r>
                      <a:endParaRPr lang="th-TH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793354">
                <a:tc>
                  <a:txBody>
                    <a:bodyPr/>
                    <a:lstStyle/>
                    <a:p>
                      <a:pPr algn="l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เขียนเรื่องจากภาพ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  ข้อ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๑๐</a:t>
                      </a:r>
                      <a:r>
                        <a:rPr lang="th-TH" sz="3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คะแนน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๑๕ นาที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69351">
                <a:tc>
                  <a:txBody>
                    <a:bodyPr/>
                    <a:lstStyle/>
                    <a:p>
                      <a:pPr algn="l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เขียนย่อความจากเรื่องที่อ่านหรือสรุปใจความสำคัญ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  ข้อ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๑๐ คะแนน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๑๕ นาที</a:t>
                      </a:r>
                      <a:endParaRPr lang="th-TH" sz="3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98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723845" y="321972"/>
            <a:ext cx="63321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</a:rPr>
              <a:t>ตัวอย่างข้อสอบ และเกณฑ์การให้คะแนน</a:t>
            </a:r>
          </a:p>
          <a:p>
            <a:pPr algn="ctr"/>
            <a:r>
              <a:rPr lang="th-TH" sz="3200" b="1" dirty="0" smtClean="0">
                <a:solidFill>
                  <a:srgbClr val="FF0000"/>
                </a:solidFill>
              </a:rPr>
              <a:t>จงเขียนเรื่องจากภาพ ความยาว ๕-๗ บรรทัด (เวลา ๑๕ นาที)</a:t>
            </a:r>
            <a:endParaRPr lang="th-TH" sz="3200" b="1" dirty="0">
              <a:solidFill>
                <a:srgbClr val="FF0000"/>
              </a:solidFill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63" y="1236373"/>
            <a:ext cx="5389946" cy="3586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กล่องข้อความ 6"/>
          <p:cNvSpPr txBox="1"/>
          <p:nvPr/>
        </p:nvSpPr>
        <p:spPr>
          <a:xfrm>
            <a:off x="3108038" y="5091207"/>
            <a:ext cx="3563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>
                <a:solidFill>
                  <a:schemeClr val="bg1">
                    <a:lumMod val="50000"/>
                  </a:schemeClr>
                </a:solidFill>
              </a:rPr>
              <a:t>อ้างอิง </a:t>
            </a:r>
            <a:r>
              <a:rPr lang="en-US" sz="1400" u="sng" dirty="0">
                <a:solidFill>
                  <a:schemeClr val="bg1">
                    <a:lumMod val="50000"/>
                  </a:schemeClr>
                </a:solidFill>
              </a:rPr>
              <a:t>https://</a:t>
            </a:r>
            <a:r>
              <a:rPr lang="en-US" sz="1400" u="sng" dirty="0" smtClean="0">
                <a:solidFill>
                  <a:schemeClr val="bg1">
                    <a:lumMod val="50000"/>
                  </a:schemeClr>
                </a:solidFill>
              </a:rPr>
              <a:t>www.google.co.th/search</a:t>
            </a:r>
            <a:endParaRPr lang="th-TH" sz="1400" u="sng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1449421" y="3894889"/>
            <a:ext cx="2081719" cy="3042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449421" y="1214838"/>
            <a:ext cx="2672526" cy="3112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671208" y="68094"/>
            <a:ext cx="8643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</a:rPr>
              <a:t>เกณฑ์การตรวจกระดาษคำตอบการเขียนเรื่องจากภาพ เรื่อง หมากับลิง (๑๐ คะแนน)</a:t>
            </a:r>
            <a:endParaRPr lang="th-TH" sz="3200" b="1" dirty="0">
              <a:solidFill>
                <a:srgbClr val="FF0000"/>
              </a:solidFill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449421" y="1218346"/>
            <a:ext cx="2318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 smtClean="0"/>
              <a:t>๑.เขียนตรงตามคำสั่ง (๑ คะแนน)</a:t>
            </a:r>
            <a:endParaRPr lang="th-TH" sz="2000" b="1" dirty="0"/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861040"/>
              </p:ext>
            </p:extLst>
          </p:nvPr>
        </p:nvGraphicFramePr>
        <p:xfrm>
          <a:off x="1181719" y="1721795"/>
          <a:ext cx="7013643" cy="19947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3134"/>
                <a:gridCol w="1554448"/>
                <a:gridCol w="2597520"/>
                <a:gridCol w="2238541"/>
              </a:tblGrid>
              <a:tr h="37996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/>
                        <a:t>ที่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/>
                        <a:t>เกณฑ์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/>
                        <a:t>รายละเอียดเกณฑ์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/>
                        <a:t>คะแนนเต็ม</a:t>
                      </a:r>
                      <a:endParaRPr lang="th-TH" sz="2000" dirty="0"/>
                    </a:p>
                  </a:txBody>
                  <a:tcPr/>
                </a:tc>
              </a:tr>
              <a:tr h="592672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๑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ความยาวตามคำสั่ง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(๕-๗ บรรทัด </a:t>
                      </a:r>
                      <a:r>
                        <a:rPr lang="th-TH" sz="2000" b="1" u="sng" dirty="0" smtClean="0"/>
                        <a:t>ไม่ต้องตั้งชื่อเรื่อง</a:t>
                      </a:r>
                      <a:r>
                        <a:rPr lang="th-TH" sz="2000" b="1" dirty="0" smtClean="0"/>
                        <a:t>)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๐.๕</a:t>
                      </a:r>
                      <a:endParaRPr lang="th-TH" sz="2000" b="1" dirty="0"/>
                    </a:p>
                  </a:txBody>
                  <a:tcPr/>
                </a:tc>
              </a:tr>
              <a:tr h="836713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๒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เขียนเป็นเรื่อง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มีการเล่าเรื่อง/เล่าเหตุการณ์/เล่าพฤติกรรมหรือความรู้สึก/เล่านิทาน</a:t>
                      </a:r>
                      <a:r>
                        <a:rPr lang="th-TH" sz="2000" b="1" baseline="0" dirty="0" smtClean="0"/>
                        <a:t> ทั้งหมด</a:t>
                      </a:r>
                      <a:r>
                        <a:rPr lang="th-TH" sz="2000" b="1" u="sng" baseline="0" dirty="0" smtClean="0"/>
                        <a:t>หรือ</a:t>
                      </a:r>
                      <a:r>
                        <a:rPr lang="th-TH" sz="2000" b="1" baseline="0" dirty="0" smtClean="0"/>
                        <a:t>บางส่วน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๐.๕</a:t>
                      </a:r>
                      <a:endParaRPr lang="th-TH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กล่องข้อความ 7"/>
          <p:cNvSpPr txBox="1"/>
          <p:nvPr/>
        </p:nvSpPr>
        <p:spPr>
          <a:xfrm>
            <a:off x="1449421" y="3894889"/>
            <a:ext cx="2076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๒.เนื้อหา ( ๔ คะแนน )</a:t>
            </a:r>
            <a:endParaRPr lang="th-TH" sz="2000" b="1" dirty="0"/>
          </a:p>
        </p:txBody>
      </p:sp>
      <p:graphicFrame>
        <p:nvGraphicFramePr>
          <p:cNvPr id="10" name="ตาราง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22390"/>
              </p:ext>
            </p:extLst>
          </p:nvPr>
        </p:nvGraphicFramePr>
        <p:xfrm>
          <a:off x="1212714" y="4426268"/>
          <a:ext cx="6939064" cy="22022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7720"/>
                <a:gridCol w="1556426"/>
                <a:gridCol w="2655651"/>
                <a:gridCol w="2169267"/>
              </a:tblGrid>
              <a:tr h="45429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ที่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เกณฑ์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รายละเอียดเกณฑ์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คะแนนเต็ม</a:t>
                      </a:r>
                      <a:endParaRPr lang="th-TH" sz="2000" b="1" dirty="0"/>
                    </a:p>
                  </a:txBody>
                  <a:tcPr/>
                </a:tc>
              </a:tr>
              <a:tr h="724755"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๓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นำเสนอแนวคิดสำคัญของภาพได้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สะท้อนความคิดที่เป็นแนวทางนำไปสู่การเล่าเรื่องจากภาพ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               ๒.๕</a:t>
                      </a:r>
                      <a:endParaRPr lang="th-TH" sz="2000" b="1" dirty="0"/>
                    </a:p>
                  </a:txBody>
                  <a:tcPr/>
                </a:tc>
              </a:tr>
              <a:tr h="1023184"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๔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การเรียงลำดับความคิด และการเชื่อมโยงความคิด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เรียงลำดับความคิดได้ถูกต้อง </a:t>
                      </a:r>
                    </a:p>
                    <a:p>
                      <a:r>
                        <a:rPr lang="th-TH" sz="2000" b="1" dirty="0" smtClean="0"/>
                        <a:t>และเชื่อมโยงความคิดได้ </a:t>
                      </a:r>
                    </a:p>
                    <a:p>
                      <a:r>
                        <a:rPr lang="th-TH" sz="2000" b="1" dirty="0" smtClean="0"/>
                        <a:t>(ไม่วกวน/ซ้ำไปซ้ำมา)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               ๑.๕</a:t>
                      </a:r>
                      <a:endParaRPr lang="th-TH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63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2337534" y="4443784"/>
            <a:ext cx="2840477" cy="3599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245361" y="334728"/>
            <a:ext cx="1795684" cy="2915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2337534" y="318462"/>
            <a:ext cx="1595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 smtClean="0"/>
              <a:t>๓. ภาษา ( ๔ คะแนน)</a:t>
            </a:r>
            <a:endParaRPr lang="th-TH" sz="2000" b="1" dirty="0"/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40638"/>
              </p:ext>
            </p:extLst>
          </p:nvPr>
        </p:nvGraphicFramePr>
        <p:xfrm>
          <a:off x="1660187" y="823069"/>
          <a:ext cx="6695872" cy="30248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6902"/>
                <a:gridCol w="1429966"/>
                <a:gridCol w="3005036"/>
                <a:gridCol w="1673968"/>
              </a:tblGrid>
              <a:tr h="41515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ที่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เกณฑ์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รายละเอียดเกณฑ์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คะแนนเต็ม</a:t>
                      </a:r>
                      <a:endParaRPr lang="th-TH" sz="2000" b="1" dirty="0"/>
                    </a:p>
                  </a:txBody>
                  <a:tcPr/>
                </a:tc>
              </a:tr>
              <a:tr h="415155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๕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การสะกดการันต์ และการใช้เครื่องหมาย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ความถูกต้องของการสะกดการันต์ และการใช้เครื่องหมาย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๑</a:t>
                      </a:r>
                      <a:endParaRPr lang="th-TH" sz="1800" b="1" dirty="0"/>
                    </a:p>
                  </a:txBody>
                  <a:tcPr/>
                </a:tc>
              </a:tr>
              <a:tr h="415155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๖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การใช้คำ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การใช้คำ/ถ้อยคำสำนวนถูกต้องตามความหมาย</a:t>
                      </a:r>
                      <a:r>
                        <a:rPr lang="th-TH" sz="1800" b="1" baseline="0" dirty="0" smtClean="0"/>
                        <a:t> ทั้งหวามหมายประจำคำและความหมายเชิงบริบท ไม่ใช้คำลักลั่น ไม่ใช้คำซ้ำๆ ไม่ใช้คำฟุ่มเฟือย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๑.๕</a:t>
                      </a:r>
                      <a:endParaRPr lang="th-TH" sz="1800" b="1" dirty="0"/>
                    </a:p>
                  </a:txBody>
                  <a:tcPr/>
                </a:tc>
              </a:tr>
              <a:tr h="415155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๗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ประโยค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การใช้ประโยคที่สมบูรณ์ สื่อชัดเจน เรียงลำดับคำ/วางส่วนขยายในประโยคถูกต้อง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๑</a:t>
                      </a:r>
                      <a:endParaRPr lang="th-TH" sz="1800" b="1" dirty="0"/>
                    </a:p>
                  </a:txBody>
                  <a:tcPr/>
                </a:tc>
              </a:tr>
              <a:tr h="415155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๘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วรรคตอน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/>
                        <a:t>เว้นวรรคโดยได้โดยไม่ทำให้เกิดความเข้าใจผิด</a:t>
                      </a:r>
                      <a:endParaRPr lang="th-TH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/>
                        <a:t>๐.๕</a:t>
                      </a:r>
                      <a:endParaRPr lang="th-TH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กล่องข้อความ 6"/>
          <p:cNvSpPr txBox="1"/>
          <p:nvPr/>
        </p:nvSpPr>
        <p:spPr>
          <a:xfrm>
            <a:off x="2376624" y="4469857"/>
            <a:ext cx="2571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 smtClean="0"/>
              <a:t>๔. มารยาทในการเขียน ( ๑ คะแนน )</a:t>
            </a:r>
            <a:endParaRPr lang="th-TH" sz="2000" b="1" dirty="0"/>
          </a:p>
        </p:txBody>
      </p:sp>
      <p:graphicFrame>
        <p:nvGraphicFramePr>
          <p:cNvPr id="9" name="ตาราง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31227"/>
              </p:ext>
            </p:extLst>
          </p:nvPr>
        </p:nvGraphicFramePr>
        <p:xfrm>
          <a:off x="1728280" y="5122693"/>
          <a:ext cx="6637507" cy="140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96670"/>
                <a:gridCol w="1578173"/>
                <a:gridCol w="2803287"/>
                <a:gridCol w="1659377"/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ที่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   เกณฑ์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       รายละเอียดเกณฑ์</a:t>
                      </a:r>
                      <a:endParaRPr lang="th-TH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     คะแนนเต็ม</a:t>
                      </a:r>
                      <a:endParaRPr lang="th-TH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๙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ลายมือและการวางรูปสระ วรรณยุกต์ </a:t>
                      </a:r>
                      <a:r>
                        <a:rPr lang="th-TH" sz="2000" b="1" dirty="0" err="1" smtClean="0"/>
                        <a:t>ไม้ทัณ</a:t>
                      </a:r>
                      <a:r>
                        <a:rPr lang="th-TH" sz="2000" b="1" dirty="0" smtClean="0"/>
                        <a:t>ฆาต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/>
                        <a:t>ลายมืออ่านออก และวางรูปสระ</a:t>
                      </a:r>
                      <a:r>
                        <a:rPr lang="th-TH" sz="2000" b="1" baseline="0" dirty="0" smtClean="0"/>
                        <a:t> วรรณยุกต์ </a:t>
                      </a:r>
                      <a:r>
                        <a:rPr lang="th-TH" sz="2000" b="1" baseline="0" dirty="0" err="1" smtClean="0"/>
                        <a:t>ไม้ทัณ</a:t>
                      </a:r>
                      <a:r>
                        <a:rPr lang="th-TH" sz="2000" b="1" baseline="0" dirty="0" smtClean="0"/>
                        <a:t>ฆาตถูกต้อง</a:t>
                      </a:r>
                      <a:endParaRPr lang="th-TH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/>
                        <a:t>๑</a:t>
                      </a:r>
                      <a:endParaRPr lang="th-TH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/>
          <p:cNvSpPr txBox="1"/>
          <p:nvPr/>
        </p:nvSpPr>
        <p:spPr>
          <a:xfrm>
            <a:off x="2692147" y="437881"/>
            <a:ext cx="4820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FF0000"/>
                </a:solidFill>
              </a:rPr>
              <a:t>ตัวอย่างข้อสอบ และเกณฑ์การให้คะแนน</a:t>
            </a:r>
            <a:endParaRPr lang="th-TH" sz="3600" b="1" dirty="0">
              <a:solidFill>
                <a:srgbClr val="FF0000"/>
              </a:solidFill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721216" y="1197735"/>
            <a:ext cx="79977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/>
              <a:t>จงสรุปใจความสำคัญของบทอ่านต่อไปนี้ ความยาวไม่เกิน ๓ บรรทัด (เวลา ๑๕ นาที)</a:t>
            </a:r>
          </a:p>
          <a:p>
            <a:endParaRPr lang="th-TH" sz="2400" b="1" dirty="0" smtClean="0"/>
          </a:p>
          <a:p>
            <a:r>
              <a:rPr lang="th-TH" sz="2400" b="1" dirty="0"/>
              <a:t>	</a:t>
            </a:r>
            <a:r>
              <a:rPr lang="th-TH" sz="2400" dirty="0" smtClean="0"/>
              <a:t>หมู่บ้านหัวปายตั้งอยู่ในหุบเขาในอำเภอ</a:t>
            </a:r>
            <a:r>
              <a:rPr lang="th-TH" sz="2400" dirty="0" err="1" smtClean="0"/>
              <a:t>ปาย</a:t>
            </a:r>
            <a:r>
              <a:rPr lang="th-TH" sz="2400" dirty="0" smtClean="0"/>
              <a:t> จังหวัดแม่ฮ่องสอน หมู่บ้านนี้ทุรกันดาร ไม่มี</a:t>
            </a:r>
          </a:p>
          <a:p>
            <a:r>
              <a:rPr lang="th-TH" sz="2400" dirty="0" smtClean="0"/>
              <a:t>สาธารณูปโภคใด ๆ ไม่มีทั้งไฟฟ้าและน้ำประปา แหล่งกำเนิดไฟฟ้าเพียงแหล่งเดียวของชาวบ้านที่นี่คือ</a:t>
            </a:r>
          </a:p>
          <a:p>
            <a:r>
              <a:rPr lang="th-TH" sz="2400" dirty="0" smtClean="0"/>
              <a:t>แผงพลังงานแสงอาทิตย์ซึ่งจะเก็บไฟฟ้าไว้ใช้เฉพาะตอนกลางคืน ส่วนน้ำนั้นหาได้จากแม่น้ำในหมู่บ้าน </a:t>
            </a:r>
          </a:p>
          <a:p>
            <a:r>
              <a:rPr lang="th-TH" sz="2400" dirty="0" smtClean="0"/>
              <a:t>หมู่บ้านนี้มีชาวบ้านอาศัยอยู่ประมาณ ๑๕๐ คน ในจำนวนนี้เป็นเด็กรวมทั้งสิ้น ๔๘ คน ปะกู จะตีก๋อย </a:t>
            </a:r>
          </a:p>
          <a:p>
            <a:r>
              <a:rPr lang="th-TH" sz="2400" dirty="0" smtClean="0"/>
              <a:t>ผู้นำประชุมเล่าให้ฟังว่า มีเด็กที่อายุเกิน ๗ ปี  ประมาณ ๑๕ คน ที่ยังไม่ได้เข้าเรียนในโรงเรียน</a:t>
            </a:r>
          </a:p>
          <a:p>
            <a:r>
              <a:rPr lang="th-TH" sz="2400" dirty="0"/>
              <a:t>	</a:t>
            </a:r>
            <a:r>
              <a:rPr lang="th-TH" sz="2400" dirty="0" smtClean="0"/>
              <a:t>การเดินทางจากหมู่บ้านไปโรงเรียนในหุบเขาโดยใช้รถเครื่องนั้นใช้เวลามากกว่า ๑ ชั่วโมง เพราะถนนหนทางมีความสูงชันและมีโค้งมาก การรับส่งเด็กในโรงเรียนเป็นเรื่องยากลำบากสำหรับหลายครอบครัว เนื่องจากระยะทางที่ห่างไกลและต้องเสียค่าน้ำมันรถ ปะกูใช้เงินประมาณ ๒๐๐ บาทต่อสัปดาห์เป็นค่าน้ำมันในการรับส่งลูกสาวไปโรงเรียน</a:t>
            </a:r>
          </a:p>
          <a:p>
            <a:r>
              <a:rPr lang="th-TH" sz="2400" dirty="0"/>
              <a:t>	</a:t>
            </a:r>
            <a:r>
              <a:rPr lang="en-US" sz="2400" dirty="0" smtClean="0"/>
              <a:t>“</a:t>
            </a:r>
            <a:r>
              <a:rPr lang="th-TH" sz="2400" dirty="0" smtClean="0"/>
              <a:t>เด็กทุกคนที่นี่อยากไปโรงเรียนทั้งนั้น</a:t>
            </a:r>
            <a:r>
              <a:rPr lang="th-TH" sz="2400" dirty="0" smtClean="0"/>
              <a:t>ครับ</a:t>
            </a:r>
            <a:r>
              <a:rPr lang="en-US" sz="2400" dirty="0" smtClean="0"/>
              <a:t>“</a:t>
            </a:r>
            <a:r>
              <a:rPr lang="th-TH" sz="2400" dirty="0" smtClean="0"/>
              <a:t> </a:t>
            </a:r>
            <a:r>
              <a:rPr lang="th-TH" sz="2400" dirty="0" smtClean="0"/>
              <a:t>ปะกูกล่าว</a:t>
            </a:r>
            <a:r>
              <a:rPr lang="en-US" sz="2400" dirty="0" smtClean="0"/>
              <a:t> ”</a:t>
            </a:r>
            <a:r>
              <a:rPr lang="th-TH" sz="2400" dirty="0" smtClean="0"/>
              <a:t>แต่การดินทางลำบาก หลายคนเลยไปโรงเรียนไม่ได้ ถ้ามีโรงเรียนใกล้หมู่บ้านคงจะดีมาก เด็กจะได้มีโอกาสเรียนหนังสือทุกคน</a:t>
            </a:r>
            <a:r>
              <a:rPr lang="en-US" sz="2400" dirty="0" smtClean="0"/>
              <a:t>”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0256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0975" y="0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0975" y="1336650"/>
            <a:ext cx="9144000" cy="1382486"/>
          </a:xfrm>
          <a:prstGeom prst="rect">
            <a:avLst/>
          </a:prstGeom>
          <a:solidFill>
            <a:srgbClr val="2E53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การบริหารจัดการโรงเรียน</a:t>
            </a:r>
          </a:p>
          <a:p>
            <a:pPr algn="ctr"/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สังกัดสำนักงานคณะกรรมการการศึกษาขั้นพื้นฐาน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302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161924" y="381394"/>
            <a:ext cx="8982075" cy="758565"/>
          </a:xfrm>
          <a:solidFill>
            <a:schemeClr val="tx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ประเภทสถานศึกษาที่เป็นกลุ่มเป้าหมายในการจัดการศึกษา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33373" y="2204768"/>
            <a:ext cx="8744926" cy="3880994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th-TH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โรงเรียนที้มีความพร้อมสูง                             3,346     โรง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- โรงเรียน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มาตรฐานสากล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      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720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โรง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- โรงเรียนในฝัน                                            2,626     โรง</a:t>
            </a:r>
            <a:endPara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- โรงเรียน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กลุ่มวัตถุประสงค์พิเศษ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2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5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กลุ่ม            646     โรง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- โรงเรียน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ประชารัฐ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         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 7,424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โรง  </a:t>
            </a:r>
            <a:endPara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  </a:t>
            </a:r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(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ระยะแรก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3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342 </a:t>
            </a:r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โรง)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โรง</a:t>
            </a:r>
            <a:r>
              <a:rPr lang="th-TH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เรียนขนาดเล็ก/กลาง ในชุมชน                  19,400     โรง</a:t>
            </a:r>
            <a:endParaRPr lang="th-TH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3373" y="1389335"/>
            <a:ext cx="8553451" cy="56605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สถานศึกษาสังกัดสำนักงานคณะกรรมการการศึกษาขั้นพื้นฐาน </a:t>
            </a:r>
            <a:r>
              <a:rPr lang="th-TH" sz="28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30,816 </a:t>
            </a:r>
            <a:r>
              <a:rPr lang="th-TH" sz="2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โรงเรียน</a:t>
            </a:r>
            <a:endParaRPr lang="en-US" sz="28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047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210" y="927502"/>
            <a:ext cx="2152650" cy="3048000"/>
          </a:xfrm>
        </p:spPr>
      </p:pic>
      <p:sp>
        <p:nvSpPr>
          <p:cNvPr id="5" name="กล่องข้อความ 4"/>
          <p:cNvSpPr txBox="1"/>
          <p:nvPr/>
        </p:nvSpPr>
        <p:spPr>
          <a:xfrm>
            <a:off x="978148" y="4613816"/>
            <a:ext cx="7928774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นายจักร</a:t>
            </a:r>
            <a:r>
              <a:rPr lang="th-TH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พงษ์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แซ่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</a:t>
            </a:r>
          </a:p>
          <a:p>
            <a:pPr algn="ctr"/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รองผู้อำนวยการสำนักงานเขตพื้นที่การศึกษาประถมศึกษาฉะเชิงเทรา เขต ๒ </a:t>
            </a:r>
            <a:b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963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67224" y="2357628"/>
            <a:ext cx="8171474" cy="4112221"/>
          </a:xfrm>
        </p:spPr>
        <p:txBody>
          <a:bodyPr>
            <a:noAutofit/>
          </a:bodyPr>
          <a:lstStyle/>
          <a:p>
            <a:pPr marL="0" indent="0" algn="thaiDist">
              <a:spcBef>
                <a:spcPts val="0"/>
              </a:spcBef>
              <a:buNone/>
            </a:pPr>
            <a:r>
              <a:rPr lang="th-TH" sz="3200" b="1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บริหารจัดการโรงเรียนขนาดเล็กให้มีครูครบชั้น และมีจำนวนนักเรียน</a:t>
            </a:r>
          </a:p>
          <a:p>
            <a:pPr marL="0" indent="0" algn="thaiDist">
              <a:spcBef>
                <a:spcPts val="0"/>
              </a:spcBef>
              <a:buNone/>
            </a:pPr>
            <a:r>
              <a:rPr lang="th-TH" sz="3200" b="1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ต่อห้องด้วยการควบรวมโรงเรียน</a:t>
            </a:r>
            <a:r>
              <a:rPr lang="th-TH" sz="3200" b="1" spc="-3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โดยไม่มีการยุบเลิก เว้นแต่โรงเรียน</a:t>
            </a:r>
          </a:p>
          <a:p>
            <a:pPr marL="0" indent="0" algn="thaiDist">
              <a:spcBef>
                <a:spcPts val="0"/>
              </a:spcBef>
              <a:buNone/>
            </a:pPr>
            <a:r>
              <a:rPr lang="th-TH" sz="3200" b="1" spc="-3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ที่มีที่ตั้งสภาพทางภูมิศาสตร์ที่เป็นข้อจำกัด (ห่างไกล/พื้นที่สูง/เกาะ) </a:t>
            </a:r>
          </a:p>
          <a:p>
            <a:pPr marL="0" indent="0" algn="thaiDist">
              <a:spcBef>
                <a:spcPts val="0"/>
              </a:spcBef>
              <a:buNone/>
            </a:pPr>
            <a:r>
              <a:rPr lang="th-TH" sz="3200" b="1" spc="-3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3200" b="1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และโรงเรียนที่มีคุณภาพสูง</a:t>
            </a:r>
          </a:p>
          <a:p>
            <a:pPr marL="0" indent="0" algn="thaiDist">
              <a:spcBef>
                <a:spcPts val="0"/>
              </a:spcBef>
              <a:buNone/>
            </a:pPr>
            <a:endParaRPr lang="th-TH" sz="3200" b="1" dirty="0">
              <a:solidFill>
                <a:srgbClr val="647533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thaiDist">
              <a:spcBef>
                <a:spcPts val="0"/>
              </a:spcBef>
              <a:buNone/>
            </a:pPr>
            <a:r>
              <a:rPr lang="th-TH" sz="3200" b="1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3200" b="1" spc="-10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สนับสนุนอุปกรณ์ สื่อการเรียนการสอน วัสดุ ครุภัณฑ์ </a:t>
            </a:r>
            <a:endParaRPr lang="th-TH" sz="3200" b="1" spc="-100" dirty="0" smtClean="0">
              <a:solidFill>
                <a:srgbClr val="647533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thaiDist">
              <a:spcBef>
                <a:spcPts val="0"/>
              </a:spcBef>
              <a:buNone/>
            </a:pPr>
            <a:r>
              <a:rPr lang="th-TH" sz="3200" b="1" spc="-10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b="1" spc="-100" dirty="0" smtClean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หรือ</a:t>
            </a:r>
            <a:r>
              <a:rPr lang="th-TH" sz="3200" b="1" spc="-10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สิ่ง</a:t>
            </a:r>
            <a:r>
              <a:rPr lang="th-TH" sz="3200" b="1" spc="-100" dirty="0" smtClean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อำนวยความ</a:t>
            </a:r>
            <a:r>
              <a:rPr lang="th-TH" sz="3200" b="1" spc="-100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สะดวก</a:t>
            </a:r>
            <a:r>
              <a:rPr lang="th-TH" sz="3200" b="1" dirty="0">
                <a:solidFill>
                  <a:srgbClr val="6475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เพื่อการพัฒนาโรงเรียนขนาดเล็กให้มีคุณภาพ</a:t>
            </a: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567224" y="1372170"/>
            <a:ext cx="1661815" cy="56269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161924" y="324853"/>
            <a:ext cx="8982076" cy="774604"/>
          </a:xfrm>
          <a:solidFill>
            <a:schemeClr val="tx2"/>
          </a:solidFill>
        </p:spPr>
        <p:txBody>
          <a:bodyPr anchor="ctr">
            <a:no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การบริหารจัดการโรงเรียนขนาดเล็ก</a:t>
            </a:r>
          </a:p>
        </p:txBody>
      </p:sp>
    </p:spTree>
    <p:extLst>
      <p:ext uri="{BB962C8B-B14F-4D97-AF65-F5344CB8AC3E}">
        <p14:creationId xmlns:p14="http://schemas.microsoft.com/office/powerpoint/2010/main" val="27686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493528"/>
              </p:ext>
            </p:extLst>
          </p:nvPr>
        </p:nvGraphicFramePr>
        <p:xfrm>
          <a:off x="536186" y="1181966"/>
          <a:ext cx="7982567" cy="451866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4852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371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01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จำนวนนักเรียน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จำนวนโรงเรียนขนาดเล็ก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207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0.67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1-20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1,059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3.44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21-40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2,488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8.07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41-60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3,388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10.99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61-80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3,515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11.41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81-100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2,768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8.98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100-120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2,359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7.66</a:t>
                      </a:r>
                      <a:endParaRPr lang="th-TH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รวม</a:t>
                      </a:r>
                      <a:endParaRPr lang="th-TH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15,577</a:t>
                      </a:r>
                      <a:endParaRPr lang="th-TH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50.55</a:t>
                      </a:r>
                      <a:endParaRPr lang="th-TH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5" name="สี่เหลี่ยมผืนผ้ามุมมน 14"/>
          <p:cNvSpPr/>
          <p:nvPr/>
        </p:nvSpPr>
        <p:spPr>
          <a:xfrm>
            <a:off x="835774" y="375361"/>
            <a:ext cx="7421720" cy="63035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accent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ข้อมูลโรงเรียนขนาดเล็ก</a:t>
            </a:r>
          </a:p>
        </p:txBody>
      </p:sp>
      <p:sp>
        <p:nvSpPr>
          <p:cNvPr id="16" name="ชื่อเรื่องรอง 2"/>
          <p:cNvSpPr txBox="1">
            <a:spLocks/>
          </p:cNvSpPr>
          <p:nvPr/>
        </p:nvSpPr>
        <p:spPr>
          <a:xfrm>
            <a:off x="-184270" y="6259410"/>
            <a:ext cx="5065152" cy="35910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 จำนวนสถานศึกษาทั้งหมด 30,816 แห่ง</a:t>
            </a:r>
          </a:p>
        </p:txBody>
      </p:sp>
    </p:spTree>
    <p:extLst>
      <p:ext uri="{BB962C8B-B14F-4D97-AF65-F5344CB8AC3E}">
        <p14:creationId xmlns:p14="http://schemas.microsoft.com/office/powerpoint/2010/main" val="10596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924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8" name="Group 17"/>
          <p:cNvGrpSpPr/>
          <p:nvPr/>
        </p:nvGrpSpPr>
        <p:grpSpPr>
          <a:xfrm>
            <a:off x="462074" y="1451344"/>
            <a:ext cx="8681926" cy="3811601"/>
            <a:chOff x="592517" y="1217929"/>
            <a:chExt cx="8193245" cy="3811601"/>
          </a:xfrm>
        </p:grpSpPr>
        <p:sp>
          <p:nvSpPr>
            <p:cNvPr id="17" name="ชื่อเรื่องรอง 2"/>
            <p:cNvSpPr txBox="1">
              <a:spLocks/>
            </p:cNvSpPr>
            <p:nvPr/>
          </p:nvSpPr>
          <p:spPr>
            <a:xfrm>
              <a:off x="824894" y="1842391"/>
              <a:ext cx="1918306" cy="43110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h-TH" b="1" dirty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975 โรงเรียน</a:t>
              </a:r>
            </a:p>
          </p:txBody>
        </p:sp>
        <p:sp>
          <p:nvSpPr>
            <p:cNvPr id="10" name="ตัวแทนเนื้อหา 4"/>
            <p:cNvSpPr txBox="1">
              <a:spLocks/>
            </p:cNvSpPr>
            <p:nvPr/>
          </p:nvSpPr>
          <p:spPr>
            <a:xfrm>
              <a:off x="592517" y="1217929"/>
              <a:ext cx="8193245" cy="381160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Font typeface="Wingdings 3" charset="2"/>
                <a:buChar char=""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1. โรงเรียนที่มีคุณภาพสูง    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-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โรงเรียนที่ได้รับรางวัล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Best Practice</a:t>
              </a:r>
              <a:endPara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	</a:t>
              </a:r>
              <a:r>
                <a:rPr lang="th-TH" sz="2000" b="1" dirty="0">
                  <a:solidFill>
                    <a:srgbClr val="00B0F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		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	    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-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โรงเรียนดีประจำตำบล/โรงเรียนประชา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รัฐ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spcAft>
                  <a:spcPts val="450"/>
                </a:spcAft>
                <a:buNone/>
              </a:pPr>
              <a:endPara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2. โรงเรียนที่ต้องคงสภาพอยู่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- โรงเรียนอยู่ในพื้นที่พิเศษ ถิ่นทุรกันดาร  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                             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ห่างไกล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พื้นที่ภูเขาสูง หรือเกาะ  </a:t>
              </a:r>
              <a:endPara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                                 </a:t>
              </a:r>
              <a:r>
                <a:rPr lang="th-TH" sz="2000" b="1" dirty="0" smtClean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336  </a:t>
              </a:r>
              <a:r>
                <a:rPr lang="th-TH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				    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-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โรงเรียนที่มีระยะห่างจาก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โรงเรียนใกล้เคียงเกิน 6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กม.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</a:t>
              </a:r>
              <a:endPara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                                  </a:t>
              </a:r>
              <a:r>
                <a:rPr lang="th-TH" sz="2000" b="1" dirty="0" smtClean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3,295 โรงเรียน</a:t>
              </a: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endPara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3. โรงเรียนทั่วไป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    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-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โรงเรียนที่มีระยะห่างจากโรงเรียน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ใกล้เคียงไม่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เกิน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กม. </a:t>
              </a:r>
              <a:endPara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0" indent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20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                                 </a:t>
              </a:r>
              <a:r>
                <a:rPr lang="th-TH" sz="2000" b="1" dirty="0" smtClean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10,971 </a:t>
              </a:r>
              <a:r>
                <a:rPr lang="th-TH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โรงเรียน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708311" y="406315"/>
            <a:ext cx="7870373" cy="6387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การจำแนกกลุ่มโรงเรียนเพื่อการบริหารจัดการ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729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93823" y="0"/>
            <a:ext cx="8982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ตัวแทนเนื้อหา 4"/>
          <p:cNvSpPr>
            <a:spLocks noGrp="1"/>
          </p:cNvSpPr>
          <p:nvPr>
            <p:ph idx="1"/>
          </p:nvPr>
        </p:nvSpPr>
        <p:spPr>
          <a:xfrm>
            <a:off x="354880" y="1818408"/>
            <a:ext cx="4151338" cy="437556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การควบรวม</a:t>
            </a:r>
            <a:r>
              <a:rPr lang="en-US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ทั้งโรงเรียน  207 โรงเรียน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ควบรวมบางส่วน  2,530 โรงเรียน</a:t>
            </a:r>
          </a:p>
          <a:p>
            <a:pPr marL="0" indent="0">
              <a:spcBef>
                <a:spcPts val="0"/>
              </a:spcBef>
              <a:buNone/>
            </a:pPr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การพัฒนาคุณภาพ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en-US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DLTV 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ทุกโรงเรียน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en-US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DLIT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en-US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Mobile Unit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en-US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300 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โรงเรียน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ห้องเรียนคละชั้น 910 โรงเรียน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จัดสรรงบประมาณพัฒนาคุณภาพ(636)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ส่งเสริมรูปแบบการบริหาร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จัดการ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โรงเรียนที่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มีวิธีปฏิบัติที่เป็น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เลิศ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เน้น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การมี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ส่วนร่วมของ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</a:p>
          <a:p>
            <a:pPr marL="0" indent="0">
              <a:spcBef>
                <a:spcPts val="0"/>
              </a:spcBef>
              <a:buNone/>
            </a:pP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412032" y="1232901"/>
            <a:ext cx="2692675" cy="5143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การดำเนินงานที่ผ่านมา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20272" y="419960"/>
            <a:ext cx="2542674" cy="5608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การบริหารจัดการ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08211" y="329789"/>
            <a:ext cx="4531628" cy="722137"/>
            <a:chOff x="4970752" y="1708318"/>
            <a:chExt cx="3655002" cy="428134"/>
          </a:xfrm>
        </p:grpSpPr>
        <p:sp>
          <p:nvSpPr>
            <p:cNvPr id="10" name="สี่เหลี่ยมผืนผ้ามุมมน 9"/>
            <p:cNvSpPr/>
            <p:nvPr/>
          </p:nvSpPr>
          <p:spPr>
            <a:xfrm>
              <a:off x="5061671" y="1761870"/>
              <a:ext cx="3538105" cy="35848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6" name="ชื่อเรื่อง 1"/>
            <p:cNvSpPr txBox="1">
              <a:spLocks/>
            </p:cNvSpPr>
            <p:nvPr/>
          </p:nvSpPr>
          <p:spPr>
            <a:xfrm>
              <a:off x="4970752" y="1708318"/>
              <a:ext cx="3655002" cy="428134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th-TH" sz="32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แนวทางการดำเนินงานปี 2559-2560</a:t>
              </a:r>
            </a:p>
          </p:txBody>
        </p:sp>
      </p:grpSp>
      <p:sp>
        <p:nvSpPr>
          <p:cNvPr id="12" name="สี่เหลี่ยมผืนผ้ามุมมน 11"/>
          <p:cNvSpPr/>
          <p:nvPr/>
        </p:nvSpPr>
        <p:spPr>
          <a:xfrm>
            <a:off x="4694490" y="1230535"/>
            <a:ext cx="1263906" cy="4426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400">
              <a:solidFill>
                <a:schemeClr val="bg1"/>
              </a:solidFill>
            </a:endParaRPr>
          </a:p>
        </p:txBody>
      </p:sp>
      <p:sp>
        <p:nvSpPr>
          <p:cNvPr id="13" name="ตัวแทนเนื้อหา 4"/>
          <p:cNvSpPr txBox="1">
            <a:spLocks/>
          </p:cNvSpPr>
          <p:nvPr/>
        </p:nvSpPr>
        <p:spPr>
          <a:xfrm>
            <a:off x="4610123" y="1818406"/>
            <a:ext cx="4374670" cy="88136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ดำเนินการบริหารจัดการโรงเรียน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10,971 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โรงเรียน </a:t>
            </a:r>
          </a:p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โดยการมีส่วนร่วมของชุมชน</a:t>
            </a:r>
          </a:p>
          <a:p>
            <a:pPr marL="0" indent="0">
              <a:buNone/>
            </a:pPr>
            <a:endParaRPr lang="th-TH" b="1" dirty="0" smtClean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5" name="ตัวเชื่อมต่อตรง 14"/>
          <p:cNvCxnSpPr/>
          <p:nvPr/>
        </p:nvCxnSpPr>
        <p:spPr>
          <a:xfrm flipH="1">
            <a:off x="4527842" y="1394981"/>
            <a:ext cx="7793" cy="425507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สี่เหลี่ยมผืนผ้ามุมมน 16"/>
          <p:cNvSpPr/>
          <p:nvPr/>
        </p:nvSpPr>
        <p:spPr>
          <a:xfrm>
            <a:off x="4694490" y="3217741"/>
            <a:ext cx="1929594" cy="5017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100">
              <a:solidFill>
                <a:schemeClr val="bg1"/>
              </a:solidFill>
            </a:endParaRPr>
          </a:p>
        </p:txBody>
      </p:sp>
      <p:sp>
        <p:nvSpPr>
          <p:cNvPr id="18" name="ตัวแทนเนื้อหา 4"/>
          <p:cNvSpPr txBox="1">
            <a:spLocks/>
          </p:cNvSpPr>
          <p:nvPr/>
        </p:nvSpPr>
        <p:spPr>
          <a:xfrm>
            <a:off x="4620936" y="3719533"/>
            <a:ext cx="4184940" cy="206885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 </a:t>
            </a:r>
            <a:r>
              <a:rPr lang="en-US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Education Mapping</a:t>
            </a:r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สร้างความเข้าใจแก่ผู้นำชุมชน - ท้องถิ่น ผู้ปกครอง  </a:t>
            </a:r>
            <a:endParaRPr lang="th-TH" b="1" dirty="0" smtClean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ใน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การบริหารจัดการโรงเรียน</a:t>
            </a:r>
          </a:p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จัดทำแผนการบริหารจัดการโรงเรียน</a:t>
            </a:r>
          </a:p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สนับสนุนงบประมาณเพื่อการพัฒนาคุณภาพ</a:t>
            </a:r>
          </a:p>
          <a:p>
            <a:pPr>
              <a:spcBef>
                <a:spcPts val="0"/>
              </a:spcBef>
            </a:pP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สรุปรายงาน</a:t>
            </a:r>
          </a:p>
          <a:p>
            <a:pPr marL="0" indent="0">
              <a:spcBef>
                <a:spcPts val="0"/>
              </a:spcBef>
              <a:buNone/>
            </a:pPr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4817423" y="1204565"/>
            <a:ext cx="1140973" cy="35118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sz="2800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</a:t>
            </a:r>
          </a:p>
        </p:txBody>
      </p:sp>
      <p:sp>
        <p:nvSpPr>
          <p:cNvPr id="16" name="ชื่อเรื่อง 1"/>
          <p:cNvSpPr txBox="1">
            <a:spLocks/>
          </p:cNvSpPr>
          <p:nvPr/>
        </p:nvSpPr>
        <p:spPr>
          <a:xfrm>
            <a:off x="4755176" y="3221978"/>
            <a:ext cx="2102824" cy="35483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sz="2800" b="1" dirty="0">
                <a:solidFill>
                  <a:srgbClr val="00B05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วิธีการดำเนินงาน</a:t>
            </a:r>
          </a:p>
        </p:txBody>
      </p:sp>
    </p:spTree>
    <p:extLst>
      <p:ext uri="{BB962C8B-B14F-4D97-AF65-F5344CB8AC3E}">
        <p14:creationId xmlns:p14="http://schemas.microsoft.com/office/powerpoint/2010/main" val="10503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386" y="0"/>
            <a:ext cx="89526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ชื่อเรื่อง 2"/>
          <p:cNvSpPr>
            <a:spLocks noGrp="1"/>
          </p:cNvSpPr>
          <p:nvPr>
            <p:ph type="ctrTitle"/>
          </p:nvPr>
        </p:nvSpPr>
        <p:spPr>
          <a:xfrm>
            <a:off x="285683" y="1643743"/>
            <a:ext cx="8949690" cy="5430601"/>
          </a:xfrm>
        </p:spPr>
        <p:txBody>
          <a:bodyPr anchor="t">
            <a:noAutofit/>
          </a:bodyPr>
          <a:lstStyle/>
          <a:p>
            <a:r>
              <a:rPr lang="th-TH" sz="3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ปัจจุบัน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โรงเรียนในสังกัดสำนักงานคณะกรรมการการศึกษาขั้น</a:t>
            </a:r>
            <a: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พื้นฐาน ที่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</a:t>
            </a:r>
            <a: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สมาชิกสวนพฤกษศาสตร์ทั้งหมด </a:t>
            </a:r>
            <a:b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 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1,608 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โรงเรียน                    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- </a:t>
            </a:r>
            <a:r>
              <a:rPr lang="th-TH" sz="2000" b="1" spc="-60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ได้รับป้ายสนองพระราชดำริในงานสวนพฤกษศาสตร์โรงเรียน  </a:t>
            </a:r>
            <a:r>
              <a:rPr lang="th-TH" sz="2000" b="1" u="sng" spc="-60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 207 โรงเรียน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- </a:t>
            </a:r>
            <a:r>
              <a:rPr lang="th-TH" sz="2000" b="1" spc="-75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ได้รับเกียรติบัตรงานสวนพฤกษศาสตร์โรงเรียนขั้นที่  1 เกียรติบัตรแห่งความมุ่งมั่น อนุรักษ์ 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สรรพสิ่ง สรรพชีวิต ด้วยจิตสำนึกของครูและเยาวชน  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 120 โรงเรียน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000" b="1" spc="-75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- ได้รับรับเกียรติบัตรงานสวนพฤกษศาสตร์โรงเรียนขั้นที่ 2  เกียรติบัตรแห่งการเข้าสู่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สถานภาพ  สถานอบรมสั่งสอนเบ็ดเสร็จ </a:t>
            </a:r>
            <a: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บน</a:t>
            </a: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ฐานงานสวนพฤกษศาสตร์โรงเรียน  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 10 โรงเรียน</a:t>
            </a:r>
            <a:r>
              <a:rPr lang="en-US" sz="2000" b="1" spc="-75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en-US" sz="2000" b="1" spc="-75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							</a:t>
            </a: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2630500" y="5517843"/>
            <a:ext cx="4260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u="sng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รวมทั้งสิ้น 337 โรงเรียน </a:t>
            </a:r>
            <a:r>
              <a:rPr lang="en-US" sz="3600" b="1" u="sng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en-US" sz="3600" b="1" u="sng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endParaRPr lang="th-TH" sz="3600" b="1" u="sng" dirty="0">
              <a:solidFill>
                <a:schemeClr val="accent2">
                  <a:lumMod val="5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1181" y="525913"/>
            <a:ext cx="8473021" cy="758599"/>
            <a:chOff x="1215885" y="4809784"/>
            <a:chExt cx="7993430" cy="758599"/>
          </a:xfrm>
        </p:grpSpPr>
        <p:sp>
          <p:nvSpPr>
            <p:cNvPr id="8" name="Rectangle 7"/>
            <p:cNvSpPr/>
            <p:nvPr/>
          </p:nvSpPr>
          <p:spPr>
            <a:xfrm>
              <a:off x="1277413" y="4809784"/>
              <a:ext cx="7870371" cy="758599"/>
            </a:xfrm>
            <a:prstGeom prst="rect">
              <a:avLst/>
            </a:prstGeom>
            <a:solidFill>
              <a:srgbClr val="DF95D1"/>
            </a:solidFill>
            <a:ln w="76200">
              <a:solidFill>
                <a:srgbClr val="ECC2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400" dirty="0" smtClean="0">
                  <a:latin typeface="Angsana New" panose="02020603050405020304" pitchFamily="18" charset="-34"/>
                  <a:cs typeface="Angsana New" panose="02020603050405020304" pitchFamily="18" charset="-34"/>
                </a:rPr>
                <a:t> 4</a:t>
              </a:r>
              <a:endParaRPr lang="th-TH" sz="1400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215885" y="4865919"/>
              <a:ext cx="7993430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th-TH" sz="3600" b="1" dirty="0"/>
                <a:t>การดำเนินงานโครงการอนุรักษ์พันธุกรรมพืชอันเนื่องมาจากพระราชดำริ </a:t>
              </a:r>
              <a:r>
                <a:rPr lang="th-TH" sz="3600" b="1" dirty="0" smtClean="0"/>
                <a:t>ฯ</a:t>
              </a:r>
              <a:endParaRPr lang="en-US" sz="3600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57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2176" y="0"/>
            <a:ext cx="89718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31756"/>
            <a:ext cx="9144000" cy="951958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เด็กที่อยู่นอกระบบการศึกษา</a:t>
            </a:r>
            <a:endParaRPr lang="en-US" sz="48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883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9717" y="-212942"/>
            <a:ext cx="89718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39" y="743836"/>
            <a:ext cx="1604927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เด็กตกหล่น</a:t>
            </a:r>
            <a:endParaRPr lang="en-US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0" y="1571288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h-TH" alt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เด็กที่อยู่ในวัยเรียนแต่ไม่เคยเข้าสู่ระบบการศึกษาใดๆ เลย</a:t>
            </a:r>
            <a:endParaRPr lang="en-US" altLang="en-US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340521" y="2709294"/>
            <a:ext cx="2247731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h-TH" altLang="en-US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เด็กออกกลางคัน</a:t>
            </a:r>
            <a:endParaRPr lang="en-US" altLang="en-US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78" name="TextBox 7"/>
          <p:cNvSpPr txBox="1">
            <a:spLocks noChangeArrowheads="1"/>
          </p:cNvSpPr>
          <p:nvPr/>
        </p:nvSpPr>
        <p:spPr bwMode="auto">
          <a:xfrm>
            <a:off x="0" y="3473809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h-TH" alt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เด็กที่เข้าเรียนในระบบการศึกษาแล้วออกจากระบบการศึกษา  </a:t>
            </a:r>
            <a:endParaRPr lang="th-TH" altLang="en-US" sz="36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h-TH" altLang="en-US" sz="36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ขณะที่</a:t>
            </a:r>
            <a:r>
              <a:rPr lang="th-TH" alt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ยังไม่จบการศึกษา</a:t>
            </a:r>
            <a:endParaRPr lang="en-US" altLang="en-US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289" y="4482428"/>
            <a:ext cx="649537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h-TH" sz="3600" b="1" dirty="0">
                <a:solidFill>
                  <a:schemeClr val="accent3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เด็ก</a:t>
            </a:r>
            <a:endParaRPr lang="en-US" sz="3600" b="1" dirty="0">
              <a:solidFill>
                <a:schemeClr val="accent3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80" name="TextBox 9"/>
          <p:cNvSpPr txBox="1">
            <a:spLocks noChangeArrowheads="1"/>
          </p:cNvSpPr>
          <p:nvPr/>
        </p:nvSpPr>
        <p:spPr bwMode="auto">
          <a:xfrm>
            <a:off x="-32742" y="5192432"/>
            <a:ext cx="91767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h-TH" alt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อายุ 7 - 18 ปี  การศึกษาขั้นพื้นฐาน  ป.1 - ป.6, ม.1 - ม.3, ม.4 - ม.6 / ปวช.1 - 3</a:t>
            </a:r>
            <a:endParaRPr lang="en-US" alt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25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2176" y="0"/>
            <a:ext cx="89718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9971" y="201385"/>
            <a:ext cx="7511144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หน่วยงานที่จัดการศึกษาขั้นพื้นฐาน</a:t>
            </a:r>
            <a:endParaRPr lang="en-US" sz="4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11014" y="1336467"/>
            <a:ext cx="6966858" cy="557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85763" indent="-385763">
              <a:buFont typeface="+mj-lt"/>
              <a:buAutoNum type="arabicPeriod"/>
              <a:defRPr/>
            </a:pPr>
            <a:r>
              <a:rPr lang="th-TH" altLang="en-US" sz="2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สำนักงานคณะกรรมการการศึกษาขั้นพื้นฐาน</a:t>
            </a:r>
            <a:endParaRPr lang="en-US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th-TH" altLang="en-US" sz="2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สำนักงานคณะกรรมการส่งเสริมการศึกษาเอกชน</a:t>
            </a:r>
            <a:r>
              <a:rPr lang="en-US" altLang="en-US" sz="2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altLang="en-US" sz="2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(รวม ร.ร.มูลนิธิ)</a:t>
            </a:r>
            <a:endParaRPr lang="en-US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85763" indent="-385763">
              <a:buFont typeface="+mj-lt"/>
              <a:buAutoNum type="arabicPeriod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สำนักงานคณะกรรมการการอุดมศึกษา</a:t>
            </a:r>
          </a:p>
          <a:p>
            <a:pPr marL="385763" indent="-385763">
              <a:buFont typeface="+mj-lt"/>
              <a:buAutoNum type="arabicPeriod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สำนักงานคณะกรรมการการอาชีวศึกษา</a:t>
            </a:r>
          </a:p>
          <a:p>
            <a:pPr marL="385763" indent="-385763">
              <a:buFont typeface="+mj-lt"/>
              <a:buAutoNum type="arabicPeriod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สำนักงานส่งเสริมการศึกษานอกระบบและการศึกษาตามอัธยาศัย</a:t>
            </a:r>
          </a:p>
          <a:p>
            <a:pPr marL="385763" indent="-385763">
              <a:buFontTx/>
              <a:buAutoNum type="arabicPeriod" startAt="6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สำนักงานพระพุทธศาสนาแห่งชาติ (ร.ร.พระปริยัติธรรม)</a:t>
            </a:r>
          </a:p>
          <a:p>
            <a:pPr marL="385763" indent="-385763">
              <a:buFontTx/>
              <a:buAutoNum type="arabicPeriod" startAt="6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สำนักการศึกษากรุงเทพมหานคร</a:t>
            </a:r>
          </a:p>
          <a:p>
            <a:pPr marL="385763" indent="-385763">
              <a:buFontTx/>
              <a:buAutoNum type="arabicPeriod" startAt="6"/>
              <a:defRPr/>
            </a:pPr>
            <a:r>
              <a:rPr lang="th-TH" altLang="en-US" sz="2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กองบัญชาการตำรวจตระเวณชายแดน</a:t>
            </a:r>
            <a:endParaRPr lang="en-US" altLang="en-US" sz="20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9.    สถาบันพลศึกษา กระทรวงการท่องเที่ยวและกีฬา</a:t>
            </a:r>
          </a:p>
          <a:p>
            <a:pPr marL="385763" indent="-385763">
              <a:buFontTx/>
              <a:buAutoNum type="arabicPeriod" startAt="10"/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กรมส่งเสริมการปกครองส่วน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ท้องถิ่น เทศบาล องค์กร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บริหารส่วน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 </a:t>
            </a:r>
            <a:endParaRPr lang="th-TH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defRPr/>
            </a:pP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 องค์การ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บริหารส่วนตำบล</a:t>
            </a: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11. 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เทศบาล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เมืองพัทยา</a:t>
            </a: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12. 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กรม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ศิลปากร (วิทยาลัยนาฏศิลป์)</a:t>
            </a: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13. 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สถาน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ประกอบการ</a:t>
            </a: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14. 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ครอบครัว</a:t>
            </a:r>
            <a:endParaRPr lang="th-TH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defRPr/>
            </a:pP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15</a:t>
            </a:r>
            <a:r>
              <a:rPr lang="th-TH" alt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  </a:t>
            </a:r>
            <a:r>
              <a:rPr lang="th-TH" alt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ศูนย์การเรียน</a:t>
            </a:r>
            <a:endParaRPr lang="en-US" alt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85763" indent="-385763">
              <a:buFontTx/>
              <a:buAutoNum type="arabicPeriod" startAt="6"/>
              <a:defRPr/>
            </a:pPr>
            <a:endParaRPr lang="en-US" alt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85763" indent="-385763">
              <a:buFontTx/>
              <a:buAutoNum type="arabicPeriod" startAt="6"/>
              <a:defRPr/>
            </a:pPr>
            <a:endParaRPr lang="en-US" alt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8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653834"/>
              </p:ext>
            </p:extLst>
          </p:nvPr>
        </p:nvGraphicFramePr>
        <p:xfrm>
          <a:off x="721685" y="1524000"/>
          <a:ext cx="799778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445"/>
                <a:gridCol w="1999445"/>
                <a:gridCol w="1999445"/>
                <a:gridCol w="1999445"/>
              </a:tblGrid>
              <a:tr h="377834"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/>
                        <a:t>ประเภทงบประมาณ</a:t>
                      </a:r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/>
                        <a:t>ได้รับจัดสรร</a:t>
                      </a:r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/>
                        <a:t>เบิกจ่ายแล้ว</a:t>
                      </a:r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/>
                        <a:t>เหลือ</a:t>
                      </a:r>
                      <a:endParaRPr lang="th-TH" sz="3600" dirty="0"/>
                    </a:p>
                  </a:txBody>
                  <a:tcPr/>
                </a:tc>
              </a:tr>
              <a:tr h="492079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effectLst/>
                        </a:rPr>
                        <a:t>งบบุคลากร</a:t>
                      </a:r>
                      <a:endParaRPr lang="th-TH" sz="36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๒๓๖</a:t>
                      </a:r>
                      <a:r>
                        <a:rPr lang="en-US" sz="3600" b="1" dirty="0" smtClean="0"/>
                        <a:t>,</a:t>
                      </a:r>
                      <a:r>
                        <a:rPr lang="th-TH" sz="3600" b="1" dirty="0" smtClean="0"/>
                        <a:t>๘๒๗.๙๒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๗๔.๕๙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๒๕.๔๑</a:t>
                      </a:r>
                      <a:endParaRPr lang="th-TH" sz="3600" b="1" dirty="0"/>
                    </a:p>
                  </a:txBody>
                  <a:tcPr/>
                </a:tc>
              </a:tr>
              <a:tr h="499160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effectLst/>
                        </a:rPr>
                        <a:t>งบดำเนินการ</a:t>
                      </a:r>
                      <a:endParaRPr lang="th-TH" sz="36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๒๓</a:t>
                      </a:r>
                      <a:r>
                        <a:rPr lang="en-US" sz="3600" b="1" dirty="0" smtClean="0"/>
                        <a:t>,</a:t>
                      </a:r>
                      <a:r>
                        <a:rPr lang="th-TH" sz="3600" b="1" dirty="0" smtClean="0"/>
                        <a:t>๗๘๙.๒๘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๕๔.๗๕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๔๕.๒๕</a:t>
                      </a:r>
                      <a:endParaRPr lang="th-TH" sz="3600" b="1" dirty="0"/>
                    </a:p>
                  </a:txBody>
                  <a:tcPr/>
                </a:tc>
              </a:tr>
              <a:tr h="522682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effectLst/>
                        </a:rPr>
                        <a:t>งบลงทุน</a:t>
                      </a:r>
                      <a:endParaRPr lang="th-TH" sz="36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๑๖</a:t>
                      </a:r>
                      <a:r>
                        <a:rPr lang="en-US" sz="3600" b="1" dirty="0" smtClean="0"/>
                        <a:t>,</a:t>
                      </a:r>
                      <a:r>
                        <a:rPr lang="th-TH" sz="3600" b="1" dirty="0" smtClean="0"/>
                        <a:t>๖๑๕.๔๕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๕๖.๓๓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๔๓.๖๗</a:t>
                      </a:r>
                      <a:endParaRPr lang="th-TH" sz="3600" b="1" dirty="0"/>
                    </a:p>
                  </a:txBody>
                  <a:tcPr/>
                </a:tc>
              </a:tr>
              <a:tr h="480950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effectLst/>
                        </a:rPr>
                        <a:t>งบอุดหนุน</a:t>
                      </a:r>
                      <a:endParaRPr lang="th-TH" sz="36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๔๑</a:t>
                      </a:r>
                      <a:r>
                        <a:rPr lang="en-US" sz="3600" b="1" dirty="0" smtClean="0"/>
                        <a:t>,</a:t>
                      </a:r>
                      <a:r>
                        <a:rPr lang="th-TH" sz="3600" b="1" dirty="0" smtClean="0"/>
                        <a:t>๙๓๐.๕๕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๗๕.๔๑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๒๔.๕๙</a:t>
                      </a:r>
                      <a:endParaRPr lang="th-TH" sz="3600" b="1" dirty="0"/>
                    </a:p>
                  </a:txBody>
                  <a:tcPr/>
                </a:tc>
              </a:tr>
              <a:tr h="576726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effectLst/>
                        </a:rPr>
                        <a:t>งบรายจ่ายอื่น</a:t>
                      </a:r>
                      <a:endParaRPr lang="th-TH" sz="36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๑๕๗.๘๕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๑๔.๘๖</a:t>
                      </a:r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/>
                        <a:t>๕๔.๑๔</a:t>
                      </a:r>
                      <a:endParaRPr lang="th-TH" sz="3600" b="1" dirty="0"/>
                    </a:p>
                  </a:txBody>
                  <a:tcPr/>
                </a:tc>
              </a:tr>
              <a:tr h="525290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C00000"/>
                          </a:solidFill>
                          <a:effectLst/>
                        </a:rPr>
                        <a:t>รวม</a:t>
                      </a:r>
                      <a:endParaRPr lang="th-TH" sz="3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C00000"/>
                          </a:solidFill>
                        </a:rPr>
                        <a:t>๓๑๙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th-TH" sz="3600" b="1" dirty="0" smtClean="0">
                          <a:solidFill>
                            <a:srgbClr val="C00000"/>
                          </a:solidFill>
                        </a:rPr>
                        <a:t>๓๒๑.๐๕</a:t>
                      </a:r>
                      <a:endParaRPr lang="th-TH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C00000"/>
                          </a:solidFill>
                        </a:rPr>
                        <a:t>๗๒.๒๘</a:t>
                      </a:r>
                      <a:endParaRPr lang="th-TH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 smtClean="0">
                          <a:solidFill>
                            <a:srgbClr val="C00000"/>
                          </a:solidFill>
                        </a:rPr>
                        <a:t>๒๗.๗๒</a:t>
                      </a:r>
                      <a:endParaRPr lang="th-TH" sz="3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กล่องข้อความ 4"/>
          <p:cNvSpPr txBox="1"/>
          <p:nvPr/>
        </p:nvSpPr>
        <p:spPr>
          <a:xfrm>
            <a:off x="1423974" y="719500"/>
            <a:ext cx="6146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สรุปภาพรวมการเบิกจ่ายงบประมาณ ต.ค. - ก.ค. ๕๙</a:t>
            </a:r>
            <a:endParaRPr lang="th-TH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917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39207" y="412712"/>
            <a:ext cx="6589199" cy="1280890"/>
          </a:xfrm>
        </p:spPr>
        <p:txBody>
          <a:bodyPr>
            <a:normAutofit/>
          </a:bodyPr>
          <a:lstStyle/>
          <a:p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ผลการเบิกจ่ายรายเขต (</a:t>
            </a:r>
            <a:r>
              <a:rPr lang="th-TH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สพป</a:t>
            </a:r>
            <a:r>
              <a:rPr lang="th-T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th-T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131627" y="1495045"/>
            <a:ext cx="65053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b="1" u="sng" dirty="0" smtClean="0">
                <a:solidFill>
                  <a:srgbClr val="002060"/>
                </a:solidFill>
              </a:rPr>
              <a:t>เรียงลำดับเงินคงเหลือน้อยไปมาก </a:t>
            </a:r>
            <a:r>
              <a:rPr lang="th-TH" sz="2400" b="1" dirty="0" smtClean="0">
                <a:solidFill>
                  <a:srgbClr val="002060"/>
                </a:solidFill>
              </a:rPr>
              <a:t>๒๐ ลำดับแรก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b="1" dirty="0" smtClean="0"/>
              <a:t>งบลงทุน        ลำดับที่ ๑   ยะลา เขต ๑         ลำดับที่ ๒๐  นนทบุรี เขต ๑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b="1" dirty="0" smtClean="0"/>
              <a:t>งบดำเนินงาน   ลำดับที่ ๑   มุกดาหาร            ลำดับที่ ๒๐  กาฬสินธุ์ เขต ๒</a:t>
            </a:r>
            <a:endParaRPr lang="th-TH" sz="2400" b="1" dirty="0"/>
          </a:p>
        </p:txBody>
      </p:sp>
      <p:cxnSp>
        <p:nvCxnSpPr>
          <p:cNvPr id="6" name="ตัวเชื่อมต่อตรง 5"/>
          <p:cNvCxnSpPr/>
          <p:nvPr/>
        </p:nvCxnSpPr>
        <p:spPr>
          <a:xfrm>
            <a:off x="1054470" y="3074589"/>
            <a:ext cx="7469138" cy="515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กล่องข้อความ 6"/>
          <p:cNvSpPr txBox="1"/>
          <p:nvPr/>
        </p:nvSpPr>
        <p:spPr>
          <a:xfrm>
            <a:off x="1173000" y="3316042"/>
            <a:ext cx="675216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b="1" u="sng" dirty="0" smtClean="0">
                <a:solidFill>
                  <a:srgbClr val="002060"/>
                </a:solidFill>
              </a:rPr>
              <a:t>เรียงลำดับเงินคงเหลือมากไปน้อย </a:t>
            </a:r>
            <a:r>
              <a:rPr lang="th-TH" sz="2400" b="1" dirty="0" smtClean="0">
                <a:solidFill>
                  <a:srgbClr val="002060"/>
                </a:solidFill>
              </a:rPr>
              <a:t>๒๐ ลำดับแรก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งบลงทุน       ลำดับที่ ๑   บุรีรัมย์ เขต ๑        ลำดับที่ ๒๐  นครพนม เขต ๒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th-TH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งบดำเนินงาน  ลำดับที่ ๑   แม่ฮ่องสอน เขต ๒  ลำดับที่ ๒๐ พิษณุโลก เขต ๓</a:t>
            </a:r>
          </a:p>
        </p:txBody>
      </p:sp>
      <p:sp>
        <p:nvSpPr>
          <p:cNvPr id="8" name="กล่องข้อความ 7"/>
          <p:cNvSpPr txBox="1"/>
          <p:nvPr/>
        </p:nvSpPr>
        <p:spPr>
          <a:xfrm>
            <a:off x="1639207" y="5070368"/>
            <a:ext cx="593624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ฉะเชิงเทรา เขต ๒     งบลงทุน </a:t>
            </a: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ลำดับ</a:t>
            </a: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ที่ ๑๐๐ </a:t>
            </a:r>
          </a:p>
          <a:p>
            <a:pPr>
              <a:lnSpc>
                <a:spcPct val="150000"/>
              </a:lnSpc>
            </a:pP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งบ</a:t>
            </a: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ดำเนินงาน ลำดับที่ ๕๗</a:t>
            </a:r>
          </a:p>
          <a:p>
            <a:pPr>
              <a:lnSpc>
                <a:spcPct val="150000"/>
              </a:lnSpc>
            </a:pPr>
            <a:endParaRPr lang="th-TH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8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69" y="979019"/>
            <a:ext cx="2152650" cy="3048000"/>
          </a:xfrm>
        </p:spPr>
      </p:pic>
      <p:sp>
        <p:nvSpPr>
          <p:cNvPr id="5" name="กล่องข้อความ 4"/>
          <p:cNvSpPr txBox="1"/>
          <p:nvPr/>
        </p:nvSpPr>
        <p:spPr>
          <a:xfrm>
            <a:off x="804893" y="4687909"/>
            <a:ext cx="78374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นายพรชัย </a:t>
            </a:r>
            <a:r>
              <a:rPr lang="th-TH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ดาวรรณา</a:t>
            </a:r>
            <a:endParaRPr lang="th-TH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รองผู้อำนวยการสำนักงานเขตพื้นที่การศึกษาประถมศึกษาฉะเชิงเทรา เขต ๒</a:t>
            </a:r>
          </a:p>
        </p:txBody>
      </p:sp>
    </p:spTree>
    <p:extLst>
      <p:ext uri="{BB962C8B-B14F-4D97-AF65-F5344CB8AC3E}">
        <p14:creationId xmlns:p14="http://schemas.microsoft.com/office/powerpoint/2010/main" val="41396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1712890"/>
            <a:ext cx="9144000" cy="351593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91674" y="-334850"/>
            <a:ext cx="7383768" cy="5293216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เมื่อจะทำงานอย่าหยิบยก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เอาความขาดแคลนเป็นข้ออ้าง 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จงทำงานท่ามกลาง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ความขาดแคลนให้บรรลุผล </a:t>
            </a:r>
            <a:b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จงทำด้วยความตั้งใจ และซื่อสัตย์</a:t>
            </a:r>
            <a:endParaRPr lang="th-T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59409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5944" y="0"/>
            <a:ext cx="89480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912" y="2333167"/>
            <a:ext cx="8948056" cy="1280890"/>
          </a:xfrm>
          <a:solidFill>
            <a:srgbClr val="2E5369"/>
          </a:solidFill>
        </p:spPr>
        <p:txBody>
          <a:bodyPr anchor="ctr">
            <a:noAutofit/>
          </a:bodyPr>
          <a:lstStyle/>
          <a:p>
            <a:pPr algn="ctr"/>
            <a:r>
              <a:rPr lang="en-US" sz="11500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THANK YOU</a:t>
            </a:r>
            <a:endParaRPr lang="en-US" sz="115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820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3196605" y="4504620"/>
            <a:ext cx="2946640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นายประดับ     </a:t>
            </a:r>
            <a:r>
              <a:rPr lang="th-TH" sz="36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ศิ</a:t>
            </a: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ริสวัสดิ์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อำเภอแปลงยาว </a:t>
            </a:r>
          </a:p>
          <a:p>
            <a:pPr algn="ctr">
              <a:lnSpc>
                <a:spcPct val="150000"/>
              </a:lnSpc>
            </a:pPr>
            <a:r>
              <a:rPr lang="th-TH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ประธานกรรมการ </a:t>
            </a:r>
            <a:endParaRPr lang="th-TH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1268003" y="129402"/>
            <a:ext cx="70070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C00000"/>
                </a:solidFill>
              </a:rPr>
              <a:t>คณะกรรมการที่ปรึกษาการพัฒนายกระดับคุณภาพการศึกษา</a:t>
            </a:r>
          </a:p>
          <a:p>
            <a:pPr algn="ctr"/>
            <a:r>
              <a:rPr lang="th-TH" sz="3600" b="1" dirty="0" smtClean="0">
                <a:solidFill>
                  <a:srgbClr val="C00000"/>
                </a:solidFill>
              </a:rPr>
              <a:t>การทดสอบทางการศึกษาระดับชาติขั้นพื้นฐาน </a:t>
            </a:r>
            <a:r>
              <a:rPr lang="en-US" sz="3600" b="1" dirty="0" smtClean="0">
                <a:solidFill>
                  <a:srgbClr val="C00000"/>
                </a:solidFill>
              </a:rPr>
              <a:t>o-net</a:t>
            </a:r>
            <a:endParaRPr lang="th-TH" sz="3600" b="1" dirty="0">
              <a:solidFill>
                <a:srgbClr val="C00000"/>
              </a:solidFill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48" y="1329731"/>
            <a:ext cx="2423354" cy="32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0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10451</TotalTime>
  <Words>3742</Words>
  <Application>Microsoft Office PowerPoint</Application>
  <PresentationFormat>นำเสนอทางหน้าจอ (4:3)</PresentationFormat>
  <Paragraphs>665</Paragraphs>
  <Slides>81</Slides>
  <Notes>2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81</vt:i4>
      </vt:variant>
    </vt:vector>
  </HeadingPairs>
  <TitlesOfParts>
    <vt:vector size="82" baseType="lpstr">
      <vt:lpstr>Wisp</vt:lpstr>
      <vt:lpstr>เมื่อจะทำงานอย่าหยิบยก เอาความขาดแคลนเป็นข้ออ้าง  จงทำงานท่ามกลาง ความขาดแคลนให้บรรลุผล  จงทำด้วยความตั้งใจ และซื่อสัตย์</vt:lpstr>
      <vt:lpstr>     โดย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เรียงตามลำดับ ดังนี้  (1) คลองเขื่อน  55.01   (2) พนมสารคาม      45.45  (3) บางคล้า  42.32   (4) แปลงยาว        42.20   (5) ราชสาส์น  40.97  (6) สนามชัยเขต       39.48   (7) ท่าตะเกียบ  38.25 </vt:lpstr>
      <vt:lpstr>เรียงตามลำดับ ดังนี้  (1) บางคล้า           36.43  (2) สนามชัยเขต  35.12  (3) แปลงยาว       34.49  (4) ท่าตะเกียบ  34.12  (5) พนมสารคาม       33.39  (6) ราชสาส์น          31.83  </vt:lpstr>
      <vt:lpstr>รายงานผลการทดสอบทางการศึกษาระดับชาติขั้นพื้นฐาน (O-NET) ปีการศึกษา ๒๕๕๘ ของ สำนักงานเขตพื้นที่การศึกษาประถมศึกษา ฉะเชิงเทรา เขต ๒ (ไม่รวมโรงเรียนสังกัดสำนักบริหารงานการศึกษาพิเศษ สพฐ.)</vt:lpstr>
      <vt:lpstr>งานนำเสนอ PowerPoint</vt:lpstr>
      <vt:lpstr>23-25 พฤษภาคม 2559</vt:lpstr>
      <vt:lpstr>20-21 มิถุนายน 2559</vt:lpstr>
      <vt:lpstr>งานนำเสนอ PowerPoint</vt:lpstr>
      <vt:lpstr>งานนำเสนอ PowerPoint</vt:lpstr>
      <vt:lpstr>งานนำเสนอ PowerPoint</vt:lpstr>
      <vt:lpstr>โครงการลูกเสือต้านภัยยาเสพติดพิชิต O-NET </vt:lpstr>
      <vt:lpstr>กลุ่มเป้าหมาย   ๑. ระดับชั้นประถมศึกษา เป็นนักเรียนของโรงเรียนที่มีผลสัมฤทธิ์ทางการเรียน           จากการทดสอบทางการศึกษาระดับชาติขั้นพื้นฐาน (O-NET) ปี ๒๕๕๘  อยู่ในอันดับ ๓๐ อันดับสุดท้ายของ สพป.ฉะเชิงเทรา เขต ๒  ๒. ระดับชั้นมัธยมศึกษา เป็นนักเรียนของโรงเรียนที่มีผลสัมฤทธิ์ทางการเรียนจากการทอดสอบทางการศึกษาระดับชาติขั้นพื้นฐาน (O-NET) ปี ๒๕๕๘  อยู่ในอันดับ ๒๐ อันดับสุดท้ายของ สพป.ฉะเชิงเทรา เขต ๒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การดำเนินการพัฒนาหลักสูตรแกนกลาง การศึกษาขั้นพื้นฐานแห่งชาติ</vt:lpstr>
      <vt:lpstr>จุดเน้น 6 ยุทธศาสตร์ กระทรวงศึกษาธิการ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ประเภทสถานศึกษาที่เป็นกลุ่มเป้าหมายในการจัดการศึกษา</vt:lpstr>
      <vt:lpstr>การบริหารจัดการโรงเรียนขนาดเล็ก</vt:lpstr>
      <vt:lpstr>งานนำเสนอ PowerPoint</vt:lpstr>
      <vt:lpstr>งานนำเสนอ PowerPoint</vt:lpstr>
      <vt:lpstr>งานนำเสนอ PowerPoint</vt:lpstr>
      <vt:lpstr> ปัจจุบันโรงเรียนในสังกัดสำนักงานคณะกรรมการการศึกษาขั้นพื้นฐาน ที่เป็นสมาชิกสวนพฤกษศาสตร์ทั้งหมด  จำนวน 1,608 โรงเรียน                      - ได้รับป้ายสนองพระราชดำริในงานสวนพฤกษศาสตร์โรงเรียน  จำนวน 207 โรงเรียน  - ได้รับเกียรติบัตรงานสวนพฤกษศาสตร์โรงเรียนขั้นที่  1 เกียรติบัตรแห่งความมุ่งมั่น อนุรักษ์ สรรพสิ่ง สรรพชีวิต ด้วยจิตสำนึกของครูและเยาวชน  จำนวน 120 โรงเรียน  - ได้รับรับเกียรติบัตรงานสวนพฤกษศาสตร์โรงเรียนขั้นที่ 2  เกียรติบัตรแห่งการเข้าสู่สถานภาพ  สถานอบรมสั่งสอนเบ็ดเสร็จ  บนฐานงานสวนพฤกษศาสตร์โรงเรียน  จำนวน 10 โรงเรียน       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ผลการเบิกจ่ายรายเขต (สพป.)</vt:lpstr>
      <vt:lpstr>เมื่อจะทำงานอย่าหยิบยก เอาความขาดแคลนเป็นข้ออ้าง  จงทำงานท่ามกลาง ความขาดแคลนให้บรรลุผล  จงทำด้วยความตั้งใจ และซื่อสัตย์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OBCE - 000</dc:creator>
  <cp:lastModifiedBy>Teacher</cp:lastModifiedBy>
  <cp:revision>438</cp:revision>
  <cp:lastPrinted>2016-07-25T04:37:34Z</cp:lastPrinted>
  <dcterms:created xsi:type="dcterms:W3CDTF">2016-06-23T05:55:31Z</dcterms:created>
  <dcterms:modified xsi:type="dcterms:W3CDTF">2016-08-04T06:52:05Z</dcterms:modified>
</cp:coreProperties>
</file>